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8" r:id="rId2"/>
    <p:sldId id="270" r:id="rId3"/>
    <p:sldId id="274" r:id="rId4"/>
    <p:sldId id="273" r:id="rId5"/>
    <p:sldId id="275" r:id="rId6"/>
    <p:sldId id="277" r:id="rId7"/>
    <p:sldId id="278" r:id="rId8"/>
    <p:sldId id="279" r:id="rId9"/>
    <p:sldId id="280" r:id="rId10"/>
  </p:sldIdLst>
  <p:sldSz cx="9144000" cy="6858000" type="screen4x3"/>
  <p:notesSz cx="6858000" cy="9144000"/>
  <p:defaultTextStyle>
    <a:defPPr>
      <a:defRPr lang="th-TH"/>
    </a:defPPr>
    <a:lvl1pPr marL="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User" initials="U" lastIdx="1" clrIdx="0">
    <p:extLst>
      <p:ext uri="{19B8F6BF-5375-455C-9EA6-DF929625EA0E}">
        <p15:presenceInfo xmlns:p15="http://schemas.microsoft.com/office/powerpoint/2012/main" userId="Us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FF3300"/>
    <a:srgbClr val="CC3300"/>
    <a:srgbClr val="FF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สไตล์สีปานกลาง 2 - เน้น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1734" y="-21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ภาพนิ่งชื่อเรื่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h-TH"/>
              <a:t>คลิกเพื่อแก้ไขลักษณะชื่อเรื่องต้นแบบ</a:t>
            </a:r>
          </a:p>
        </p:txBody>
      </p:sp>
      <p:sp>
        <p:nvSpPr>
          <p:cNvPr id="3" name="ชื่อเรื่องรอง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h-TH"/>
              <a:t>คลิกเพื่อแก้ไขลักษณะชื่อเรื่องรองต้นแบบ</a:t>
            </a:r>
          </a:p>
        </p:txBody>
      </p:sp>
      <p:sp>
        <p:nvSpPr>
          <p:cNvPr id="4" name="ตัวแทน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E4EA16-FE20-446A-9E50-D95BB1B9885A}" type="datetimeFigureOut">
              <a:rPr lang="th-TH" smtClean="0"/>
              <a:t>18/06/69</a:t>
            </a:fld>
            <a:endParaRPr lang="th-TH"/>
          </a:p>
        </p:txBody>
      </p:sp>
      <p:sp>
        <p:nvSpPr>
          <p:cNvPr id="5" name="ตัวแทน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ตัวแทน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5CF3CD-6BE1-4948-B9FA-8B503B18C128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8696478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ชื่อเรื่องและข้อความแนวตั้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/>
              <a:t>คลิกเพื่อแก้ไขลักษณะชื่อเรื่องต้นแบบ</a:t>
            </a:r>
          </a:p>
        </p:txBody>
      </p:sp>
      <p:sp>
        <p:nvSpPr>
          <p:cNvPr id="3" name="ตัวแทนข้อความแนวตั้ง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h-TH"/>
              <a:t>คลิกเพื่อแก้ไขลักษณะของข้อความต้นแบบ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</a:p>
        </p:txBody>
      </p:sp>
      <p:sp>
        <p:nvSpPr>
          <p:cNvPr id="4" name="ตัวแทน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E4EA16-FE20-446A-9E50-D95BB1B9885A}" type="datetimeFigureOut">
              <a:rPr lang="th-TH" smtClean="0"/>
              <a:t>18/06/69</a:t>
            </a:fld>
            <a:endParaRPr lang="th-TH"/>
          </a:p>
        </p:txBody>
      </p:sp>
      <p:sp>
        <p:nvSpPr>
          <p:cNvPr id="5" name="ตัวแทน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ตัวแทน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5CF3CD-6BE1-4948-B9FA-8B503B18C128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2570890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ข้อความและชื่อเรื่องแนวตั้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แนวตั้ง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h-TH"/>
              <a:t>คลิกเพื่อแก้ไขลักษณะชื่อเรื่องต้นแบบ</a:t>
            </a:r>
          </a:p>
        </p:txBody>
      </p:sp>
      <p:sp>
        <p:nvSpPr>
          <p:cNvPr id="3" name="ตัวแทนข้อความแนวตั้ง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h-TH"/>
              <a:t>คลิกเพื่อแก้ไขลักษณะของข้อความต้นแบบ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</a:p>
        </p:txBody>
      </p:sp>
      <p:sp>
        <p:nvSpPr>
          <p:cNvPr id="4" name="ตัวแทน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E4EA16-FE20-446A-9E50-D95BB1B9885A}" type="datetimeFigureOut">
              <a:rPr lang="th-TH" smtClean="0"/>
              <a:t>18/06/69</a:t>
            </a:fld>
            <a:endParaRPr lang="th-TH"/>
          </a:p>
        </p:txBody>
      </p:sp>
      <p:sp>
        <p:nvSpPr>
          <p:cNvPr id="5" name="ตัวแทน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ตัวแทน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5CF3CD-6BE1-4948-B9FA-8B503B18C128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882096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ชื่อเรื่องและเนื้อห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/>
              <a:t>คลิกเพื่อแก้ไขลักษณะชื่อเรื่องต้นแบบ</a:t>
            </a:r>
          </a:p>
        </p:txBody>
      </p:sp>
      <p:sp>
        <p:nvSpPr>
          <p:cNvPr id="3" name="ตัวแทนเนื้อหา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h-TH"/>
              <a:t>คลิกเพื่อแก้ไขลักษณะของข้อความต้นแบบ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</a:p>
        </p:txBody>
      </p:sp>
      <p:sp>
        <p:nvSpPr>
          <p:cNvPr id="4" name="ตัวแทน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E4EA16-FE20-446A-9E50-D95BB1B9885A}" type="datetimeFigureOut">
              <a:rPr lang="th-TH" smtClean="0"/>
              <a:t>18/06/69</a:t>
            </a:fld>
            <a:endParaRPr lang="th-TH"/>
          </a:p>
        </p:txBody>
      </p:sp>
      <p:sp>
        <p:nvSpPr>
          <p:cNvPr id="5" name="ตัวแทน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ตัวแทน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5CF3CD-6BE1-4948-B9FA-8B503B18C128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40600781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ส่วนหัวของส่ว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h-TH"/>
              <a:t>คลิกเพื่อแก้ไขลักษณะชื่อเรื่องต้นแบบ</a:t>
            </a:r>
          </a:p>
        </p:txBody>
      </p:sp>
      <p:sp>
        <p:nvSpPr>
          <p:cNvPr id="3" name="ตัวแทนข้อความ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h-TH"/>
              <a:t>คลิกเพื่อแก้ไขลักษณะของข้อความต้นแบบ</a:t>
            </a:r>
          </a:p>
        </p:txBody>
      </p:sp>
      <p:sp>
        <p:nvSpPr>
          <p:cNvPr id="4" name="ตัวแทน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E4EA16-FE20-446A-9E50-D95BB1B9885A}" type="datetimeFigureOut">
              <a:rPr lang="th-TH" smtClean="0"/>
              <a:t>18/06/69</a:t>
            </a:fld>
            <a:endParaRPr lang="th-TH"/>
          </a:p>
        </p:txBody>
      </p:sp>
      <p:sp>
        <p:nvSpPr>
          <p:cNvPr id="5" name="ตัวแทน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ตัวแทน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5CF3CD-6BE1-4948-B9FA-8B503B18C128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5769780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เนื้อหา 2 ส่ว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/>
              <a:t>คลิกเพื่อแก้ไขลักษณะชื่อเรื่องต้นแบบ</a:t>
            </a:r>
          </a:p>
        </p:txBody>
      </p:sp>
      <p:sp>
        <p:nvSpPr>
          <p:cNvPr id="3" name="ตัวแทนเนื้อหา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h-TH"/>
              <a:t>คลิกเพื่อแก้ไขลักษณะของข้อความต้นแบบ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</a:p>
        </p:txBody>
      </p:sp>
      <p:sp>
        <p:nvSpPr>
          <p:cNvPr id="4" name="ตัวแทนเนื้อหา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h-TH"/>
              <a:t>คลิกเพื่อแก้ไขลักษณะของข้อความต้นแบบ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</a:p>
        </p:txBody>
      </p:sp>
      <p:sp>
        <p:nvSpPr>
          <p:cNvPr id="5" name="ตัวแทนวันที่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E4EA16-FE20-446A-9E50-D95BB1B9885A}" type="datetimeFigureOut">
              <a:rPr lang="th-TH" smtClean="0"/>
              <a:t>18/06/69</a:t>
            </a:fld>
            <a:endParaRPr lang="th-TH"/>
          </a:p>
        </p:txBody>
      </p:sp>
      <p:sp>
        <p:nvSpPr>
          <p:cNvPr id="6" name="ตัวแทนท้ายกระดา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ตัวแทนหมายเลขภาพนิ่ง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5CF3CD-6BE1-4948-B9FA-8B503B18C128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7158155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การเปรียบเทียบ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h-TH"/>
              <a:t>คลิกเพื่อแก้ไขลักษณะชื่อเรื่องต้นแบบ</a:t>
            </a:r>
          </a:p>
        </p:txBody>
      </p:sp>
      <p:sp>
        <p:nvSpPr>
          <p:cNvPr id="3" name="ตัวแทนข้อความ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h-TH"/>
              <a:t>คลิกเพื่อแก้ไขลักษณะของข้อความต้นแบบ</a:t>
            </a:r>
          </a:p>
        </p:txBody>
      </p:sp>
      <p:sp>
        <p:nvSpPr>
          <p:cNvPr id="4" name="ตัวแทนเนื้อหา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h-TH"/>
              <a:t>คลิกเพื่อแก้ไขลักษณะของข้อความต้นแบบ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</a:p>
        </p:txBody>
      </p:sp>
      <p:sp>
        <p:nvSpPr>
          <p:cNvPr id="5" name="ตัวแทนข้อความ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h-TH"/>
              <a:t>คลิกเพื่อแก้ไขลักษณะของข้อความต้นแบบ</a:t>
            </a:r>
          </a:p>
        </p:txBody>
      </p:sp>
      <p:sp>
        <p:nvSpPr>
          <p:cNvPr id="6" name="ตัวแทนเนื้อหา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h-TH"/>
              <a:t>คลิกเพื่อแก้ไขลักษณะของข้อความต้นแบบ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</a:p>
        </p:txBody>
      </p:sp>
      <p:sp>
        <p:nvSpPr>
          <p:cNvPr id="7" name="ตัวแทนวันที่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E4EA16-FE20-446A-9E50-D95BB1B9885A}" type="datetimeFigureOut">
              <a:rPr lang="th-TH" smtClean="0"/>
              <a:t>18/06/69</a:t>
            </a:fld>
            <a:endParaRPr lang="th-TH"/>
          </a:p>
        </p:txBody>
      </p:sp>
      <p:sp>
        <p:nvSpPr>
          <p:cNvPr id="8" name="ตัวแทนท้ายกระดา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9" name="ตัวแทนหมายเลขภาพนิ่ง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5CF3CD-6BE1-4948-B9FA-8B503B18C128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6219026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เฉพาะชื่อเรื่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/>
              <a:t>คลิกเพื่อแก้ไขลักษณะชื่อเรื่องต้นแบบ</a:t>
            </a:r>
          </a:p>
        </p:txBody>
      </p:sp>
      <p:sp>
        <p:nvSpPr>
          <p:cNvPr id="3" name="ตัวแทนวันที่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E4EA16-FE20-446A-9E50-D95BB1B9885A}" type="datetimeFigureOut">
              <a:rPr lang="th-TH" smtClean="0"/>
              <a:t>18/06/69</a:t>
            </a:fld>
            <a:endParaRPr lang="th-TH"/>
          </a:p>
        </p:txBody>
      </p:sp>
      <p:sp>
        <p:nvSpPr>
          <p:cNvPr id="4" name="ตัวแทนท้ายกระดา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5" name="ตัวแทนหมายเลขภาพนิ่ง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5CF3CD-6BE1-4948-B9FA-8B503B18C128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5671290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ว่างเปล่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วันที่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E4EA16-FE20-446A-9E50-D95BB1B9885A}" type="datetimeFigureOut">
              <a:rPr lang="th-TH" smtClean="0"/>
              <a:t>18/06/69</a:t>
            </a:fld>
            <a:endParaRPr lang="th-TH"/>
          </a:p>
        </p:txBody>
      </p:sp>
      <p:sp>
        <p:nvSpPr>
          <p:cNvPr id="3" name="ตัวแทนท้ายกระดา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4" name="ตัวแทนหมายเลขภาพนิ่ง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5CF3CD-6BE1-4948-B9FA-8B503B18C128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3972227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เนื้อหาพร้อม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h-TH"/>
              <a:t>คลิกเพื่อแก้ไขลักษณะชื่อเรื่องต้นแบบ</a:t>
            </a:r>
          </a:p>
        </p:txBody>
      </p:sp>
      <p:sp>
        <p:nvSpPr>
          <p:cNvPr id="3" name="ตัวแทนเนื้อหา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h-TH"/>
              <a:t>คลิกเพื่อแก้ไขลักษณะของข้อความต้นแบบ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</a:p>
        </p:txBody>
      </p:sp>
      <p:sp>
        <p:nvSpPr>
          <p:cNvPr id="4" name="ตัวแทนข้อความ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h-TH"/>
              <a:t>คลิกเพื่อแก้ไขลักษณะของข้อความต้นแบบ</a:t>
            </a:r>
          </a:p>
        </p:txBody>
      </p:sp>
      <p:sp>
        <p:nvSpPr>
          <p:cNvPr id="5" name="ตัวแทนวันที่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E4EA16-FE20-446A-9E50-D95BB1B9885A}" type="datetimeFigureOut">
              <a:rPr lang="th-TH" smtClean="0"/>
              <a:t>18/06/69</a:t>
            </a:fld>
            <a:endParaRPr lang="th-TH"/>
          </a:p>
        </p:txBody>
      </p:sp>
      <p:sp>
        <p:nvSpPr>
          <p:cNvPr id="6" name="ตัวแทนท้ายกระดา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ตัวแทนหมายเลขภาพนิ่ง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5CF3CD-6BE1-4948-B9FA-8B503B18C128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6145157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รูปภาพพร้อม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h-TH"/>
              <a:t>คลิกเพื่อแก้ไขลักษณะชื่อเรื่องต้นแบบ</a:t>
            </a:r>
          </a:p>
        </p:txBody>
      </p:sp>
      <p:sp>
        <p:nvSpPr>
          <p:cNvPr id="3" name="ตัวแทนรูปภาพ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h-TH"/>
          </a:p>
        </p:txBody>
      </p:sp>
      <p:sp>
        <p:nvSpPr>
          <p:cNvPr id="4" name="ตัวแทนข้อความ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h-TH"/>
              <a:t>คลิกเพื่อแก้ไขลักษณะของข้อความต้นแบบ</a:t>
            </a:r>
          </a:p>
        </p:txBody>
      </p:sp>
      <p:sp>
        <p:nvSpPr>
          <p:cNvPr id="5" name="ตัวแทนวันที่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E4EA16-FE20-446A-9E50-D95BB1B9885A}" type="datetimeFigureOut">
              <a:rPr lang="th-TH" smtClean="0"/>
              <a:t>18/06/69</a:t>
            </a:fld>
            <a:endParaRPr lang="th-TH"/>
          </a:p>
        </p:txBody>
      </p:sp>
      <p:sp>
        <p:nvSpPr>
          <p:cNvPr id="6" name="ตัวแทนท้ายกระดา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ตัวแทนหมายเลขภาพนิ่ง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5CF3CD-6BE1-4948-B9FA-8B503B18C128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4848688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ชื่อเรื่อง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h-TH"/>
              <a:t>คลิกเพื่อแก้ไขลักษณะชื่อเรื่องต้นแบบ</a:t>
            </a:r>
          </a:p>
        </p:txBody>
      </p:sp>
      <p:sp>
        <p:nvSpPr>
          <p:cNvPr id="3" name="ตัวแทนข้อความ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h-TH"/>
              <a:t>คลิกเพื่อแก้ไขลักษณะของข้อความต้นแบบ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</a:p>
        </p:txBody>
      </p:sp>
      <p:sp>
        <p:nvSpPr>
          <p:cNvPr id="4" name="ตัวแทนวันที่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E4EA16-FE20-446A-9E50-D95BB1B9885A}" type="datetimeFigureOut">
              <a:rPr lang="th-TH" smtClean="0"/>
              <a:t>18/06/69</a:t>
            </a:fld>
            <a:endParaRPr lang="th-TH"/>
          </a:p>
        </p:txBody>
      </p:sp>
      <p:sp>
        <p:nvSpPr>
          <p:cNvPr id="5" name="ตัวแทนท้ายกระดา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h-TH"/>
          </a:p>
        </p:txBody>
      </p:sp>
      <p:sp>
        <p:nvSpPr>
          <p:cNvPr id="6" name="ตัวแทนหมายเลขภาพนิ่ง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5CF3CD-6BE1-4948-B9FA-8B503B18C128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4508064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h-TH"/>
      </a:defPPr>
      <a:lvl1pPr marL="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.png"/><Relationship Id="rId4" Type="http://schemas.openxmlformats.org/officeDocument/2006/relationships/image" Target="../media/image9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jp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ctrTitle"/>
          </p:nvPr>
        </p:nvSpPr>
        <p:spPr>
          <a:xfrm>
            <a:off x="1583667" y="193471"/>
            <a:ext cx="5976664" cy="578495"/>
          </a:xfrm>
          <a:solidFill>
            <a:srgbClr val="002060"/>
          </a:solidFill>
          <a:ln w="12700">
            <a:solidFill>
              <a:schemeClr val="bg1"/>
            </a:solidFill>
          </a:ln>
        </p:spPr>
        <p:txBody>
          <a:bodyPr>
            <a:normAutofit/>
          </a:bodyPr>
          <a:lstStyle/>
          <a:p>
            <a:r>
              <a:rPr lang="th-TH" sz="2000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TH SarabunIT๙" panose="020B0500040200020003" pitchFamily="34" charset="-34"/>
                <a:cs typeface="TH SarabunIT๙" panose="020B0500040200020003" pitchFamily="34" charset="-34"/>
              </a:rPr>
              <a:t>ข้อมูลผู้บริหารสถานีตำรวจภูธรสะบ้าย้อย</a:t>
            </a:r>
          </a:p>
        </p:txBody>
      </p:sp>
      <p:sp>
        <p:nvSpPr>
          <p:cNvPr id="46" name="ชื่อเรื่อง 1">
            <a:extLst>
              <a:ext uri="{FF2B5EF4-FFF2-40B4-BE49-F238E27FC236}">
                <a16:creationId xmlns:a16="http://schemas.microsoft.com/office/drawing/2014/main" id="{6DF00252-2347-4334-B8E7-23CF07A9E085}"/>
              </a:ext>
            </a:extLst>
          </p:cNvPr>
          <p:cNvSpPr txBox="1">
            <a:spLocks/>
          </p:cNvSpPr>
          <p:nvPr/>
        </p:nvSpPr>
        <p:spPr>
          <a:xfrm>
            <a:off x="2555776" y="5632620"/>
            <a:ext cx="4587879" cy="1074061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ctr">
            <a:no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>
              <a:defRPr/>
            </a:pPr>
            <a:endParaRPr lang="th-TH" sz="4000" dirty="0">
              <a:ln w="0"/>
              <a:solidFill>
                <a:srgbClr val="00206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5" name="รูปภาพ 4">
            <a:extLst>
              <a:ext uri="{FF2B5EF4-FFF2-40B4-BE49-F238E27FC236}">
                <a16:creationId xmlns:a16="http://schemas.microsoft.com/office/drawing/2014/main" id="{8B7BE302-72D9-8FBE-4D48-F9A906824FB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28050" y="980728"/>
            <a:ext cx="2687899" cy="325573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3" name="กล่องข้อความ 2">
            <a:extLst>
              <a:ext uri="{FF2B5EF4-FFF2-40B4-BE49-F238E27FC236}">
                <a16:creationId xmlns:a16="http://schemas.microsoft.com/office/drawing/2014/main" id="{20FC7137-383E-2D4A-4498-09AA9AC678DE}"/>
              </a:ext>
            </a:extLst>
          </p:cNvPr>
          <p:cNvSpPr txBox="1"/>
          <p:nvPr/>
        </p:nvSpPr>
        <p:spPr>
          <a:xfrm>
            <a:off x="3779912" y="4595985"/>
            <a:ext cx="172819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1600" dirty="0">
                <a:latin typeface="TH SarabunIT๙" panose="020B0500040200020003" pitchFamily="34" charset="-34"/>
                <a:cs typeface="TH SarabunIT๙" panose="020B0500040200020003" pitchFamily="34" charset="-34"/>
              </a:rPr>
              <a:t>พ.ต.อ.ศราว</a:t>
            </a:r>
            <a:r>
              <a:rPr lang="th-TH" sz="1600" dirty="0" err="1">
                <a:latin typeface="TH SarabunIT๙" panose="020B0500040200020003" pitchFamily="34" charset="-34"/>
                <a:cs typeface="TH SarabunIT๙" panose="020B0500040200020003" pitchFamily="34" charset="-34"/>
              </a:rPr>
              <a:t>ุธ</a:t>
            </a:r>
            <a:r>
              <a:rPr lang="th-TH" sz="1600" dirty="0">
                <a:latin typeface="TH SarabunIT๙" panose="020B0500040200020003" pitchFamily="34" charset="-34"/>
                <a:cs typeface="TH SarabunIT๙" panose="020B0500040200020003" pitchFamily="34" charset="-34"/>
              </a:rPr>
              <a:t>  เจ</a:t>
            </a:r>
            <a:r>
              <a:rPr lang="th-TH" sz="1600" dirty="0" err="1">
                <a:latin typeface="TH SarabunIT๙" panose="020B0500040200020003" pitchFamily="34" charset="-34"/>
                <a:cs typeface="TH SarabunIT๙" panose="020B0500040200020003" pitchFamily="34" charset="-34"/>
              </a:rPr>
              <a:t>ี้</a:t>
            </a:r>
            <a:r>
              <a:rPr lang="th-TH" sz="1600" dirty="0">
                <a:latin typeface="TH SarabunIT๙" panose="020B0500040200020003" pitchFamily="34" charset="-34"/>
                <a:cs typeface="TH SarabunIT๙" panose="020B0500040200020003" pitchFamily="34" charset="-34"/>
              </a:rPr>
              <a:t>ยงเต็ม</a:t>
            </a:r>
          </a:p>
          <a:p>
            <a:r>
              <a:rPr lang="en-US" sz="1600" dirty="0" err="1">
                <a:latin typeface="TH SarabunIT๙" panose="020B0500040200020003" pitchFamily="34" charset="-34"/>
                <a:cs typeface="TH SarabunIT๙" panose="020B0500040200020003" pitchFamily="34" charset="-34"/>
              </a:rPr>
              <a:t>Pol.Col.Saravut</a:t>
            </a:r>
            <a:r>
              <a:rPr lang="en-US" sz="1600" dirty="0">
                <a:latin typeface="TH SarabunIT๙" panose="020B0500040200020003" pitchFamily="34" charset="-34"/>
                <a:cs typeface="TH SarabunIT๙" panose="020B0500040200020003" pitchFamily="34" charset="-34"/>
              </a:rPr>
              <a:t>  </a:t>
            </a:r>
            <a:r>
              <a:rPr lang="en-US" sz="1600" dirty="0" err="1">
                <a:latin typeface="TH SarabunIT๙" panose="020B0500040200020003" pitchFamily="34" charset="-34"/>
                <a:cs typeface="TH SarabunIT๙" panose="020B0500040200020003" pitchFamily="34" charset="-34"/>
              </a:rPr>
              <a:t>Jangtem</a:t>
            </a:r>
            <a:endParaRPr lang="en-US" sz="1600" dirty="0">
              <a:latin typeface="TH SarabunIT๙" panose="020B0500040200020003" pitchFamily="34" charset="-34"/>
              <a:cs typeface="TH SarabunIT๙" panose="020B0500040200020003" pitchFamily="34" charset="-34"/>
            </a:endParaRPr>
          </a:p>
          <a:p>
            <a:pPr algn="ctr"/>
            <a:r>
              <a:rPr lang="th-TH" sz="1600" dirty="0">
                <a:latin typeface="TH SarabunIT๙" panose="020B0500040200020003" pitchFamily="34" charset="-34"/>
                <a:cs typeface="TH SarabunIT๙" panose="020B0500040200020003" pitchFamily="34" charset="-34"/>
              </a:rPr>
              <a:t>ผกก.สภ.สะบ้าย้อย</a:t>
            </a:r>
          </a:p>
          <a:p>
            <a:pPr algn="ctr"/>
            <a:r>
              <a:rPr lang="en-US" sz="1600" dirty="0">
                <a:latin typeface="TH SarabunIT๙" panose="020B0500040200020003" pitchFamily="34" charset="-34"/>
                <a:cs typeface="TH SarabunIT๙" panose="020B0500040200020003" pitchFamily="34" charset="-34"/>
              </a:rPr>
              <a:t>Superintendent</a:t>
            </a:r>
          </a:p>
          <a:p>
            <a:pPr algn="ctr"/>
            <a:r>
              <a:rPr lang="th-TH" sz="1600" dirty="0">
                <a:latin typeface="TH SarabunIT๙" panose="020B0500040200020003" pitchFamily="34" charset="-34"/>
                <a:cs typeface="TH SarabunIT๙" panose="020B0500040200020003" pitchFamily="34" charset="-34"/>
              </a:rPr>
              <a:t>โทร./</a:t>
            </a:r>
            <a:r>
              <a:rPr lang="en-US" sz="1600" dirty="0">
                <a:latin typeface="TH SarabunIT๙" panose="020B0500040200020003" pitchFamily="34" charset="-34"/>
                <a:cs typeface="TH SarabunIT๙" panose="020B0500040200020003" pitchFamily="34" charset="-34"/>
              </a:rPr>
              <a:t>Tel.081-766-8812</a:t>
            </a:r>
            <a:endParaRPr lang="th-TH" sz="1600" dirty="0">
              <a:latin typeface="TH SarabunIT๙" panose="020B0500040200020003" pitchFamily="34" charset="-34"/>
              <a:cs typeface="TH SarabunIT๙" panose="020B05000402000200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5398808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ชื่อเรื่อง 1"/>
          <p:cNvSpPr txBox="1">
            <a:spLocks/>
          </p:cNvSpPr>
          <p:nvPr/>
        </p:nvSpPr>
        <p:spPr>
          <a:xfrm>
            <a:off x="3239851" y="404664"/>
            <a:ext cx="2664296" cy="57849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4800" i="0" u="none" strike="noStrike" kern="1200" normalizeH="0" baseline="0" noProof="0" dirty="0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Calibri"/>
                <a:ea typeface="+mj-ea"/>
                <a:cs typeface="Angsana New" panose="02020603050405020304" pitchFamily="18" charset="-34"/>
              </a:rPr>
              <a:t>รองผู้กำกับการ</a:t>
            </a:r>
          </a:p>
        </p:txBody>
      </p:sp>
      <p:sp>
        <p:nvSpPr>
          <p:cNvPr id="10" name="ชื่อเรื่อง 1">
            <a:extLst>
              <a:ext uri="{FF2B5EF4-FFF2-40B4-BE49-F238E27FC236}">
                <a16:creationId xmlns:a16="http://schemas.microsoft.com/office/drawing/2014/main" id="{358270A0-84DD-4333-8BBA-B3E00BF6C2C2}"/>
              </a:ext>
            </a:extLst>
          </p:cNvPr>
          <p:cNvSpPr txBox="1">
            <a:spLocks/>
          </p:cNvSpPr>
          <p:nvPr/>
        </p:nvSpPr>
        <p:spPr>
          <a:xfrm>
            <a:off x="107504" y="4509120"/>
            <a:ext cx="2878387" cy="1512168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ctr">
            <a:no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1600" i="0" u="none" strike="noStrike" kern="1200" normalizeH="0" baseline="0" noProof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TH SarabunIT๙" panose="020B0500040200020003" pitchFamily="34" charset="-34"/>
                <a:cs typeface="TH SarabunIT๙" panose="020B0500040200020003" pitchFamily="34" charset="-34"/>
              </a:rPr>
              <a:t>พ.ต.ท.ธีระชาติ  รัก</a:t>
            </a:r>
            <a:r>
              <a:rPr kumimoji="0" lang="th-TH" sz="1600" i="0" u="none" strike="noStrike" kern="1200" normalizeH="0" baseline="0" noProof="0" dirty="0" err="1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TH SarabunIT๙" panose="020B0500040200020003" pitchFamily="34" charset="-34"/>
                <a:cs typeface="TH SarabunIT๙" panose="020B0500040200020003" pitchFamily="34" charset="-34"/>
              </a:rPr>
              <a:t>ษส</a:t>
            </a:r>
            <a:r>
              <a:rPr kumimoji="0" lang="th-TH" sz="1600" i="0" u="none" strike="noStrike" kern="1200" normalizeH="0" baseline="0" noProof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TH SarabunIT๙" panose="020B0500040200020003" pitchFamily="34" charset="-34"/>
                <a:cs typeface="TH SarabunIT๙" panose="020B0500040200020003" pitchFamily="34" charset="-34"/>
              </a:rPr>
              <a:t>กูล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600" dirty="0" err="1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H SarabunIT๙" panose="020B0500040200020003" pitchFamily="34" charset="-34"/>
                <a:cs typeface="TH SarabunIT๙" panose="020B0500040200020003" pitchFamily="34" charset="-34"/>
              </a:rPr>
              <a:t>Pol.Lt.Col.Teerachart</a:t>
            </a:r>
            <a:r>
              <a:rPr lang="en-US" sz="160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H SarabunIT๙" panose="020B0500040200020003" pitchFamily="34" charset="-34"/>
                <a:cs typeface="TH SarabunIT๙" panose="020B0500040200020003" pitchFamily="34" charset="-34"/>
              </a:rPr>
              <a:t>  </a:t>
            </a:r>
            <a:r>
              <a:rPr lang="en-US" sz="1600" dirty="0" err="1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H SarabunIT๙" panose="020B0500040200020003" pitchFamily="34" charset="-34"/>
                <a:cs typeface="TH SarabunIT๙" panose="020B0500040200020003" pitchFamily="34" charset="-34"/>
              </a:rPr>
              <a:t>Ruksakoon</a:t>
            </a:r>
            <a:r>
              <a:rPr kumimoji="0" lang="th-TH" sz="1600" i="0" u="none" strike="noStrike" kern="1200" normalizeH="0" baseline="0" noProof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TH SarabunIT๙" panose="020B0500040200020003" pitchFamily="34" charset="-34"/>
                <a:cs typeface="TH SarabunIT๙" panose="020B0500040200020003" pitchFamily="34" charset="-34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1600" i="0" u="none" strike="noStrike" kern="1200" normalizeH="0" baseline="0" noProof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TH SarabunIT๙" panose="020B0500040200020003" pitchFamily="34" charset="-34"/>
                <a:cs typeface="TH SarabunIT๙" panose="020B0500040200020003" pitchFamily="34" charset="-34"/>
              </a:rPr>
              <a:t>รอง ผกก.ป.สภ.สะบ้าย้อย </a:t>
            </a:r>
          </a:p>
          <a:p>
            <a:pPr>
              <a:defRPr/>
            </a:pPr>
            <a:r>
              <a:rPr kumimoji="0" lang="en-US" sz="1600" i="0" u="none" strike="noStrike" kern="1200" normalizeH="0" baseline="0" noProof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TH SarabunIT๙" panose="020B0500040200020003" pitchFamily="34" charset="-34"/>
                <a:cs typeface="TH SarabunIT๙" panose="020B0500040200020003" pitchFamily="34" charset="-34"/>
              </a:rPr>
              <a:t>Deputy </a:t>
            </a:r>
            <a:r>
              <a:rPr lang="en-US" sz="1600" dirty="0">
                <a:latin typeface="TH SarabunIT๙" panose="020B0500040200020003" pitchFamily="34" charset="-34"/>
                <a:cs typeface="TH SarabunIT๙" panose="020B0500040200020003" pitchFamily="34" charset="-34"/>
              </a:rPr>
              <a:t>Superintendent of</a:t>
            </a:r>
          </a:p>
          <a:p>
            <a:pPr>
              <a:defRPr/>
            </a:pPr>
            <a:r>
              <a:rPr kumimoji="0" lang="en-US" sz="1600" i="0" u="none" strike="noStrike" kern="1200" normalizeH="0" baseline="0" noProof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TH SarabunIT๙" panose="020B0500040200020003" pitchFamily="34" charset="-34"/>
                <a:cs typeface="TH SarabunIT๙" panose="020B0500040200020003" pitchFamily="34" charset="-34"/>
              </a:rPr>
              <a:t>Prevention and Suppression</a:t>
            </a:r>
            <a:endParaRPr kumimoji="0" lang="th-TH" sz="1600" i="0" u="none" strike="noStrike" kern="1200" normalizeH="0" baseline="0" noProof="0" dirty="0">
              <a:ln w="0"/>
              <a:solidFill>
                <a:srgbClr val="00206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uLnTx/>
              <a:uFillTx/>
              <a:latin typeface="TH SarabunIT๙" panose="020B0500040200020003" pitchFamily="34" charset="-34"/>
              <a:cs typeface="TH SarabunIT๙" panose="020B0500040200020003" pitchFamily="34" charset="-34"/>
            </a:endParaRPr>
          </a:p>
          <a:p>
            <a:pPr>
              <a:defRPr/>
            </a:pPr>
            <a:r>
              <a:rPr lang="th-TH" sz="1600" dirty="0">
                <a:latin typeface="TH SarabunIT๙" panose="020B0500040200020003" pitchFamily="34" charset="-34"/>
                <a:cs typeface="TH SarabunIT๙" panose="020B0500040200020003" pitchFamily="34" charset="-34"/>
              </a:rPr>
              <a:t>โทร./</a:t>
            </a:r>
            <a:r>
              <a:rPr lang="en-US" sz="1600" dirty="0">
                <a:latin typeface="TH SarabunIT๙" panose="020B0500040200020003" pitchFamily="34" charset="-34"/>
                <a:cs typeface="TH SarabunIT๙" panose="020B0500040200020003" pitchFamily="34" charset="-34"/>
              </a:rPr>
              <a:t>Tel.</a:t>
            </a:r>
            <a:r>
              <a:rPr kumimoji="0" lang="th-TH" sz="1600" i="0" u="none" strike="noStrike" kern="1200" normalizeH="0" baseline="0" noProof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TH SarabunIT๙" panose="020B0500040200020003" pitchFamily="34" charset="-34"/>
                <a:cs typeface="TH SarabunIT๙" panose="020B0500040200020003" pitchFamily="34" charset="-34"/>
              </a:rPr>
              <a:t>081-7666975</a:t>
            </a:r>
          </a:p>
        </p:txBody>
      </p:sp>
      <p:sp>
        <p:nvSpPr>
          <p:cNvPr id="12" name="ชื่อเรื่อง 1">
            <a:extLst>
              <a:ext uri="{FF2B5EF4-FFF2-40B4-BE49-F238E27FC236}">
                <a16:creationId xmlns:a16="http://schemas.microsoft.com/office/drawing/2014/main" id="{BDD07A46-6BC4-4B70-A480-088AEB8D365F}"/>
              </a:ext>
            </a:extLst>
          </p:cNvPr>
          <p:cNvSpPr txBox="1">
            <a:spLocks/>
          </p:cNvSpPr>
          <p:nvPr/>
        </p:nvSpPr>
        <p:spPr>
          <a:xfrm>
            <a:off x="3132805" y="4487618"/>
            <a:ext cx="2878387" cy="1245638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ctr">
            <a:no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1600" i="0" u="none" strike="noStrike" kern="1200" normalizeH="0" baseline="0" noProof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TH SarabunIT๙" panose="020B0500040200020003" pitchFamily="34" charset="-34"/>
                <a:cs typeface="TH SarabunIT๙" panose="020B0500040200020003" pitchFamily="34" charset="-34"/>
              </a:rPr>
              <a:t>พ.ต.ท.ทรงพล  จุ</a:t>
            </a:r>
            <a:r>
              <a:rPr kumimoji="0" lang="th-TH" sz="1600" i="0" u="none" strike="noStrike" kern="1200" normalizeH="0" baseline="0" noProof="0" dirty="0" err="1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TH SarabunIT๙" panose="020B0500040200020003" pitchFamily="34" charset="-34"/>
                <a:cs typeface="TH SarabunIT๙" panose="020B0500040200020003" pitchFamily="34" charset="-34"/>
              </a:rPr>
              <a:t>๋ย</a:t>
            </a:r>
            <a:r>
              <a:rPr kumimoji="0" lang="th-TH" sz="1600" i="0" u="none" strike="noStrike" kern="1200" normalizeH="0" baseline="0" noProof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TH SarabunIT๙" panose="020B0500040200020003" pitchFamily="34" charset="-34"/>
                <a:cs typeface="TH SarabunIT๙" panose="020B0500040200020003" pitchFamily="34" charset="-34"/>
              </a:rPr>
              <a:t>มณี</a:t>
            </a:r>
            <a:endParaRPr kumimoji="0" lang="en-US" sz="1600" i="0" u="none" strike="noStrike" kern="1200" normalizeH="0" baseline="0" noProof="0" dirty="0">
              <a:ln w="0"/>
              <a:solidFill>
                <a:srgbClr val="00206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uLnTx/>
              <a:uFillTx/>
              <a:latin typeface="TH SarabunIT๙" panose="020B0500040200020003" pitchFamily="34" charset="-34"/>
              <a:cs typeface="TH SarabunIT๙" panose="020B0500040200020003" pitchFamily="34" charset="-34"/>
            </a:endParaRPr>
          </a:p>
          <a:p>
            <a:pPr>
              <a:defRPr/>
            </a:pPr>
            <a:r>
              <a:rPr lang="en-US" sz="1600" dirty="0" err="1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H SarabunIT๙" panose="020B0500040200020003" pitchFamily="34" charset="-34"/>
                <a:cs typeface="TH SarabunIT๙" panose="020B0500040200020003" pitchFamily="34" charset="-34"/>
              </a:rPr>
              <a:t>Pol.Lt.Col.Songpon</a:t>
            </a:r>
            <a:r>
              <a:rPr lang="en-US" sz="160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H SarabunIT๙" panose="020B0500040200020003" pitchFamily="34" charset="-34"/>
                <a:cs typeface="TH SarabunIT๙" panose="020B0500040200020003" pitchFamily="34" charset="-34"/>
              </a:rPr>
              <a:t>  </a:t>
            </a:r>
            <a:r>
              <a:rPr lang="en-US" sz="1600" dirty="0" err="1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H SarabunIT๙" panose="020B0500040200020003" pitchFamily="34" charset="-34"/>
                <a:cs typeface="TH SarabunIT๙" panose="020B0500040200020003" pitchFamily="34" charset="-34"/>
              </a:rPr>
              <a:t>Juymanee</a:t>
            </a:r>
            <a:endParaRPr lang="th-TH" sz="1600" dirty="0">
              <a:ln w="0"/>
              <a:solidFill>
                <a:srgbClr val="00206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H SarabunIT๙" panose="020B0500040200020003" pitchFamily="34" charset="-34"/>
              <a:cs typeface="TH SarabunIT๙" panose="020B0500040200020003" pitchFamily="34" charset="-34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h-TH" sz="160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H SarabunIT๙" panose="020B0500040200020003" pitchFamily="34" charset="-34"/>
                <a:cs typeface="TH SarabunIT๙" panose="020B0500040200020003" pitchFamily="34" charset="-34"/>
              </a:rPr>
              <a:t>รอง ผกก.(สอบสวน)สภ.สะบ้าย้อย</a:t>
            </a:r>
          </a:p>
          <a:p>
            <a:pPr>
              <a:defRPr/>
            </a:pPr>
            <a:r>
              <a:rPr lang="en-US" sz="160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H SarabunIT๙" panose="020B0500040200020003" pitchFamily="34" charset="-34"/>
                <a:cs typeface="TH SarabunIT๙" panose="020B0500040200020003" pitchFamily="34" charset="-34"/>
              </a:rPr>
              <a:t>Deputy </a:t>
            </a:r>
            <a:r>
              <a:rPr lang="en-US" sz="1600" dirty="0">
                <a:latin typeface="TH SarabunIT๙" panose="020B0500040200020003" pitchFamily="34" charset="-34"/>
                <a:cs typeface="TH SarabunIT๙" panose="020B0500040200020003" pitchFamily="34" charset="-34"/>
              </a:rPr>
              <a:t>Superintendent of Inquiry</a:t>
            </a:r>
          </a:p>
          <a:p>
            <a:pPr lvl="0">
              <a:defRPr/>
            </a:pPr>
            <a:r>
              <a:rPr lang="th-TH" sz="1600" dirty="0">
                <a:latin typeface="TH SarabunIT๙" panose="020B0500040200020003" pitchFamily="34" charset="-34"/>
                <a:cs typeface="TH SarabunIT๙" panose="020B0500040200020003" pitchFamily="34" charset="-34"/>
              </a:rPr>
              <a:t>โทร./</a:t>
            </a:r>
            <a:r>
              <a:rPr lang="en-US" sz="1600" dirty="0">
                <a:latin typeface="TH SarabunIT๙" panose="020B0500040200020003" pitchFamily="34" charset="-34"/>
                <a:cs typeface="TH SarabunIT๙" panose="020B0500040200020003" pitchFamily="34" charset="-34"/>
              </a:rPr>
              <a:t>Tel</a:t>
            </a:r>
            <a:r>
              <a:rPr lang="th-TH" sz="1600" dirty="0">
                <a:latin typeface="TH SarabunIT๙" panose="020B0500040200020003" pitchFamily="34" charset="-34"/>
                <a:cs typeface="TH SarabunIT๙" panose="020B0500040200020003" pitchFamily="34" charset="-34"/>
              </a:rPr>
              <a:t>.</a:t>
            </a:r>
            <a:r>
              <a:rPr kumimoji="0" lang="th-TH" sz="1600" i="0" u="none" strike="noStrike" kern="1200" normalizeH="0" baseline="0" noProof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TH SarabunIT๙" panose="020B0500040200020003" pitchFamily="34" charset="-34"/>
                <a:cs typeface="TH SarabunIT๙" panose="020B0500040200020003" pitchFamily="34" charset="-34"/>
              </a:rPr>
              <a:t>08-0329-7894</a:t>
            </a:r>
          </a:p>
        </p:txBody>
      </p:sp>
      <p:sp>
        <p:nvSpPr>
          <p:cNvPr id="13" name="ชื่อเรื่อง 1">
            <a:extLst>
              <a:ext uri="{FF2B5EF4-FFF2-40B4-BE49-F238E27FC236}">
                <a16:creationId xmlns:a16="http://schemas.microsoft.com/office/drawing/2014/main" id="{B1CB1A98-EF53-40A8-AEB6-BBF8BB44AA48}"/>
              </a:ext>
            </a:extLst>
          </p:cNvPr>
          <p:cNvSpPr txBox="1">
            <a:spLocks/>
          </p:cNvSpPr>
          <p:nvPr/>
        </p:nvSpPr>
        <p:spPr>
          <a:xfrm>
            <a:off x="6119728" y="4509119"/>
            <a:ext cx="2878387" cy="1440161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ctr">
            <a:no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1600" i="0" u="none" strike="noStrike" kern="1200" normalizeH="0" baseline="0" noProof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TH SarabunIT๙" panose="020B0500040200020003" pitchFamily="34" charset="-34"/>
                <a:cs typeface="TH SarabunIT๙" panose="020B0500040200020003" pitchFamily="34" charset="-34"/>
              </a:rPr>
              <a:t>พ.ต.ท.วีระชาติ  </a:t>
            </a:r>
            <a:r>
              <a:rPr kumimoji="0" lang="th-TH" sz="1600" i="0" u="none" strike="noStrike" kern="1200" normalizeH="0" baseline="0" noProof="0" dirty="0" err="1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TH SarabunIT๙" panose="020B0500040200020003" pitchFamily="34" charset="-34"/>
                <a:cs typeface="TH SarabunIT๙" panose="020B0500040200020003" pitchFamily="34" charset="-34"/>
              </a:rPr>
              <a:t>ศี</a:t>
            </a:r>
            <a:r>
              <a:rPr kumimoji="0" lang="th-TH" sz="1600" i="0" u="none" strike="noStrike" kern="1200" normalizeH="0" baseline="0" noProof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TH SarabunIT๙" panose="020B0500040200020003" pitchFamily="34" charset="-34"/>
                <a:cs typeface="TH SarabunIT๙" panose="020B0500040200020003" pitchFamily="34" charset="-34"/>
              </a:rPr>
              <a:t>รี</a:t>
            </a:r>
          </a:p>
          <a:p>
            <a:pPr>
              <a:defRPr/>
            </a:pPr>
            <a:r>
              <a:rPr lang="en-US" sz="1600" dirty="0" err="1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H SarabunIT๙" panose="020B0500040200020003" pitchFamily="34" charset="-34"/>
                <a:cs typeface="TH SarabunIT๙" panose="020B0500040200020003" pitchFamily="34" charset="-34"/>
              </a:rPr>
              <a:t>Pol.Lt.Col.Weerachat</a:t>
            </a:r>
            <a:r>
              <a:rPr lang="en-US" sz="160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H SarabunIT๙" panose="020B0500040200020003" pitchFamily="34" charset="-34"/>
                <a:cs typeface="TH SarabunIT๙" panose="020B0500040200020003" pitchFamily="34" charset="-34"/>
              </a:rPr>
              <a:t>  </a:t>
            </a:r>
            <a:r>
              <a:rPr lang="en-US" sz="1600" dirty="0" err="1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H SarabunIT๙" panose="020B0500040200020003" pitchFamily="34" charset="-34"/>
                <a:cs typeface="TH SarabunIT๙" panose="020B0500040200020003" pitchFamily="34" charset="-34"/>
              </a:rPr>
              <a:t>Seeree</a:t>
            </a:r>
            <a:r>
              <a:rPr lang="th-TH" sz="160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H SarabunIT๙" panose="020B0500040200020003" pitchFamily="34" charset="-34"/>
                <a:cs typeface="TH SarabunIT๙" panose="020B0500040200020003" pitchFamily="34" charset="-34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h-TH" sz="160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H SarabunIT๙" panose="020B0500040200020003" pitchFamily="34" charset="-34"/>
                <a:cs typeface="TH SarabunIT๙" panose="020B0500040200020003" pitchFamily="34" charset="-34"/>
              </a:rPr>
              <a:t>รอง ผกก.สส.สภ.สะบ้าย้อย</a:t>
            </a:r>
            <a:endParaRPr lang="en-US" sz="1600" dirty="0">
              <a:ln w="0"/>
              <a:solidFill>
                <a:srgbClr val="00206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H SarabunIT๙" panose="020B0500040200020003" pitchFamily="34" charset="-34"/>
              <a:cs typeface="TH SarabunIT๙" panose="020B0500040200020003" pitchFamily="34" charset="-34"/>
            </a:endParaRPr>
          </a:p>
          <a:p>
            <a:pPr>
              <a:defRPr/>
            </a:pPr>
            <a:r>
              <a:rPr lang="en-US" sz="160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H SarabunIT๙" panose="020B0500040200020003" pitchFamily="34" charset="-34"/>
                <a:cs typeface="TH SarabunIT๙" panose="020B0500040200020003" pitchFamily="34" charset="-34"/>
              </a:rPr>
              <a:t>Deputy </a:t>
            </a:r>
            <a:r>
              <a:rPr lang="en-US" sz="1600" dirty="0">
                <a:latin typeface="TH SarabunIT๙" panose="020B0500040200020003" pitchFamily="34" charset="-34"/>
                <a:cs typeface="TH SarabunIT๙" panose="020B0500040200020003" pitchFamily="34" charset="-34"/>
              </a:rPr>
              <a:t>Superintendent of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i="0" u="none" strike="noStrike" kern="1200" normalizeH="0" baseline="0" noProof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TH SarabunIT๙" panose="020B0500040200020003" pitchFamily="34" charset="-34"/>
                <a:cs typeface="TH SarabunIT๙" panose="020B0500040200020003" pitchFamily="34" charset="-34"/>
              </a:rPr>
              <a:t>Investigation</a:t>
            </a:r>
            <a:endParaRPr kumimoji="0" lang="th-TH" sz="1600" i="0" u="none" strike="noStrike" kern="1200" normalizeH="0" baseline="0" noProof="0" dirty="0">
              <a:ln w="0"/>
              <a:solidFill>
                <a:srgbClr val="00206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uLnTx/>
              <a:uFillTx/>
              <a:latin typeface="TH SarabunIT๙" panose="020B0500040200020003" pitchFamily="34" charset="-34"/>
              <a:cs typeface="TH SarabunIT๙" panose="020B0500040200020003" pitchFamily="34" charset="-34"/>
            </a:endParaRPr>
          </a:p>
          <a:p>
            <a:pPr lvl="0">
              <a:defRPr/>
            </a:pPr>
            <a:r>
              <a:rPr lang="th-TH" sz="1600" dirty="0">
                <a:latin typeface="TH SarabunIT๙" panose="020B0500040200020003" pitchFamily="34" charset="-34"/>
                <a:cs typeface="TH SarabunIT๙" panose="020B0500040200020003" pitchFamily="34" charset="-34"/>
              </a:rPr>
              <a:t>โทร./</a:t>
            </a:r>
            <a:r>
              <a:rPr lang="en-US" sz="1600" dirty="0">
                <a:latin typeface="TH SarabunIT๙" panose="020B0500040200020003" pitchFamily="34" charset="-34"/>
                <a:cs typeface="TH SarabunIT๙" panose="020B0500040200020003" pitchFamily="34" charset="-34"/>
              </a:rPr>
              <a:t>Tel</a:t>
            </a:r>
            <a:r>
              <a:rPr lang="th-TH" sz="1600" dirty="0">
                <a:latin typeface="TH SarabunIT๙" panose="020B0500040200020003" pitchFamily="34" charset="-34"/>
                <a:cs typeface="TH SarabunIT๙" panose="020B0500040200020003" pitchFamily="34" charset="-34"/>
              </a:rPr>
              <a:t>.</a:t>
            </a:r>
            <a:r>
              <a:rPr kumimoji="0" lang="th-TH" sz="1600" i="0" u="none" strike="noStrike" kern="1200" normalizeH="0" baseline="0" noProof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TH SarabunIT๙" panose="020B0500040200020003" pitchFamily="34" charset="-34"/>
                <a:cs typeface="TH SarabunIT๙" panose="020B0500040200020003" pitchFamily="34" charset="-34"/>
              </a:rPr>
              <a:t>09-9264-1519</a:t>
            </a:r>
          </a:p>
        </p:txBody>
      </p:sp>
      <p:pic>
        <p:nvPicPr>
          <p:cNvPr id="3" name="รูปภาพ 2">
            <a:extLst>
              <a:ext uri="{FF2B5EF4-FFF2-40B4-BE49-F238E27FC236}">
                <a16:creationId xmlns:a16="http://schemas.microsoft.com/office/drawing/2014/main" id="{D59A1C16-9CB7-450A-8CDB-5DA2F6D657F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11880" y="1314489"/>
            <a:ext cx="2792268" cy="303710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4" name="รูปภาพ 3">
            <a:extLst>
              <a:ext uri="{FF2B5EF4-FFF2-40B4-BE49-F238E27FC236}">
                <a16:creationId xmlns:a16="http://schemas.microsoft.com/office/drawing/2014/main" id="{16E80865-F19F-4352-A413-30D53C3F812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70098" y="1308392"/>
            <a:ext cx="2306358" cy="303710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7" name="รูปภาพ 6">
            <a:extLst>
              <a:ext uri="{FF2B5EF4-FFF2-40B4-BE49-F238E27FC236}">
                <a16:creationId xmlns:a16="http://schemas.microsoft.com/office/drawing/2014/main" id="{918DA575-DF10-489C-9B58-77EE81C581B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579" y="1338538"/>
            <a:ext cx="2687318" cy="300695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3893281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ชื่อเรื่อง 1"/>
          <p:cNvSpPr txBox="1">
            <a:spLocks/>
          </p:cNvSpPr>
          <p:nvPr/>
        </p:nvSpPr>
        <p:spPr>
          <a:xfrm>
            <a:off x="2627784" y="474241"/>
            <a:ext cx="4680520" cy="57849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4800" i="0" u="none" strike="noStrike" kern="1200" normalizeH="0" baseline="0" noProof="0" dirty="0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Calibri"/>
                <a:ea typeface="+mj-ea"/>
                <a:cs typeface="Angsana New" panose="02020603050405020304" pitchFamily="18" charset="-34"/>
              </a:rPr>
              <a:t>สารวัตรป้องกันปราบปราม</a:t>
            </a:r>
          </a:p>
        </p:txBody>
      </p:sp>
      <p:sp>
        <p:nvSpPr>
          <p:cNvPr id="10" name="ชื่อเรื่อง 1">
            <a:extLst>
              <a:ext uri="{FF2B5EF4-FFF2-40B4-BE49-F238E27FC236}">
                <a16:creationId xmlns:a16="http://schemas.microsoft.com/office/drawing/2014/main" id="{358270A0-84DD-4333-8BBA-B3E00BF6C2C2}"/>
              </a:ext>
            </a:extLst>
          </p:cNvPr>
          <p:cNvSpPr txBox="1">
            <a:spLocks/>
          </p:cNvSpPr>
          <p:nvPr/>
        </p:nvSpPr>
        <p:spPr>
          <a:xfrm>
            <a:off x="1277495" y="4581128"/>
            <a:ext cx="2878387" cy="1440160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ctr">
            <a:no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1600" i="0" u="none" strike="noStrike" kern="1200" normalizeH="0" baseline="0" noProof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TH SarabunIT๙" panose="020B0500040200020003" pitchFamily="34" charset="-34"/>
                <a:cs typeface="TH SarabunIT๙" panose="020B0500040200020003" pitchFamily="34" charset="-34"/>
              </a:rPr>
              <a:t>พ.ต.ท.ประวุฒิ  ปาลสาร</a:t>
            </a:r>
          </a:p>
          <a:p>
            <a:pPr>
              <a:defRPr/>
            </a:pPr>
            <a:r>
              <a:rPr lang="en-US" sz="1600" dirty="0" err="1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H SarabunIT๙" panose="020B0500040200020003" pitchFamily="34" charset="-34"/>
                <a:cs typeface="TH SarabunIT๙" panose="020B0500040200020003" pitchFamily="34" charset="-34"/>
              </a:rPr>
              <a:t>Pol.Lt.Col.Plawut</a:t>
            </a:r>
            <a:r>
              <a:rPr lang="en-US" sz="160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H SarabunIT๙" panose="020B0500040200020003" pitchFamily="34" charset="-34"/>
                <a:cs typeface="TH SarabunIT๙" panose="020B0500040200020003" pitchFamily="34" charset="-34"/>
              </a:rPr>
              <a:t>  </a:t>
            </a:r>
            <a:r>
              <a:rPr lang="en-US" sz="1600" dirty="0" err="1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H SarabunIT๙" panose="020B0500040200020003" pitchFamily="34" charset="-34"/>
                <a:cs typeface="TH SarabunIT๙" panose="020B0500040200020003" pitchFamily="34" charset="-34"/>
              </a:rPr>
              <a:t>Palasal</a:t>
            </a:r>
            <a:r>
              <a:rPr lang="th-TH" sz="160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H SarabunIT๙" panose="020B0500040200020003" pitchFamily="34" charset="-34"/>
                <a:cs typeface="TH SarabunIT๙" panose="020B0500040200020003" pitchFamily="34" charset="-34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1600" i="0" u="none" strike="noStrike" kern="1200" normalizeH="0" baseline="0" noProof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TH SarabunIT๙" panose="020B0500040200020003" pitchFamily="34" charset="-34"/>
                <a:cs typeface="TH SarabunIT๙" panose="020B0500040200020003" pitchFamily="34" charset="-34"/>
              </a:rPr>
              <a:t>สวป.สภ.สะบ้าย้อย</a:t>
            </a:r>
          </a:p>
          <a:p>
            <a:pPr>
              <a:defRPr/>
            </a:pPr>
            <a:r>
              <a:rPr lang="en-US" sz="160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H SarabunIT๙" panose="020B0500040200020003" pitchFamily="34" charset="-34"/>
                <a:cs typeface="TH SarabunIT๙" panose="020B0500040200020003" pitchFamily="34" charset="-34"/>
              </a:rPr>
              <a:t>Inspector </a:t>
            </a:r>
            <a:r>
              <a:rPr lang="en-US" sz="1600" dirty="0">
                <a:latin typeface="TH SarabunIT๙" panose="020B0500040200020003" pitchFamily="34" charset="-34"/>
                <a:cs typeface="TH SarabunIT๙" panose="020B0500040200020003" pitchFamily="34" charset="-34"/>
              </a:rPr>
              <a:t>of</a:t>
            </a:r>
          </a:p>
          <a:p>
            <a:pPr>
              <a:defRPr/>
            </a:pPr>
            <a:r>
              <a:rPr lang="en-US" sz="160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H SarabunIT๙" panose="020B0500040200020003" pitchFamily="34" charset="-34"/>
                <a:cs typeface="TH SarabunIT๙" panose="020B0500040200020003" pitchFamily="34" charset="-34"/>
              </a:rPr>
              <a:t>Prevention and Suppression</a:t>
            </a:r>
            <a:endParaRPr lang="th-TH" sz="1600" dirty="0">
              <a:ln w="0"/>
              <a:solidFill>
                <a:srgbClr val="00206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H SarabunIT๙" panose="020B0500040200020003" pitchFamily="34" charset="-34"/>
              <a:cs typeface="TH SarabunIT๙" panose="020B0500040200020003" pitchFamily="34" charset="-34"/>
            </a:endParaRPr>
          </a:p>
          <a:p>
            <a:pPr lvl="0">
              <a:defRPr/>
            </a:pPr>
            <a:r>
              <a:rPr lang="th-TH" sz="1600" dirty="0">
                <a:latin typeface="TH SarabunIT๙" panose="020B0500040200020003" pitchFamily="34" charset="-34"/>
                <a:cs typeface="TH SarabunIT๙" panose="020B0500040200020003" pitchFamily="34" charset="-34"/>
              </a:rPr>
              <a:t>โทร./</a:t>
            </a:r>
            <a:r>
              <a:rPr lang="en-US" sz="1600" dirty="0">
                <a:latin typeface="TH SarabunIT๙" panose="020B0500040200020003" pitchFamily="34" charset="-34"/>
                <a:cs typeface="TH SarabunIT๙" panose="020B0500040200020003" pitchFamily="34" charset="-34"/>
              </a:rPr>
              <a:t>Tel. </a:t>
            </a:r>
            <a:r>
              <a:rPr kumimoji="0" lang="th-TH" sz="1600" i="0" u="none" strike="noStrike" kern="1200" normalizeH="0" baseline="0" noProof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TH SarabunIT๙" panose="020B0500040200020003" pitchFamily="34" charset="-34"/>
                <a:cs typeface="TH SarabunIT๙" panose="020B0500040200020003" pitchFamily="34" charset="-34"/>
              </a:rPr>
              <a:t>08-1542-9958</a:t>
            </a:r>
          </a:p>
        </p:txBody>
      </p:sp>
      <p:sp>
        <p:nvSpPr>
          <p:cNvPr id="9" name="ชื่อเรื่อง 1">
            <a:extLst>
              <a:ext uri="{FF2B5EF4-FFF2-40B4-BE49-F238E27FC236}">
                <a16:creationId xmlns:a16="http://schemas.microsoft.com/office/drawing/2014/main" id="{7EFF9649-4961-4491-8883-2EC31BCFD212}"/>
              </a:ext>
            </a:extLst>
          </p:cNvPr>
          <p:cNvSpPr txBox="1">
            <a:spLocks/>
          </p:cNvSpPr>
          <p:nvPr/>
        </p:nvSpPr>
        <p:spPr>
          <a:xfrm>
            <a:off x="5237935" y="4581128"/>
            <a:ext cx="2878387" cy="1440160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ctr">
            <a:no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>
              <a:defRPr/>
            </a:pPr>
            <a:r>
              <a:rPr lang="th-TH" sz="160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H SarabunIT๙" panose="020B0500040200020003" pitchFamily="34" charset="-34"/>
                <a:cs typeface="TH SarabunIT๙" panose="020B0500040200020003" pitchFamily="34" charset="-34"/>
              </a:rPr>
              <a:t>พ.ต.ท.ชินกฤต  จินดาพันธ์</a:t>
            </a:r>
          </a:p>
          <a:p>
            <a:pPr>
              <a:defRPr/>
            </a:pPr>
            <a:r>
              <a:rPr lang="en-US" sz="1600" dirty="0" err="1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H SarabunIT๙" panose="020B0500040200020003" pitchFamily="34" charset="-34"/>
                <a:cs typeface="TH SarabunIT๙" panose="020B0500040200020003" pitchFamily="34" charset="-34"/>
              </a:rPr>
              <a:t>Pol.Lt.Col.Chinnakrit</a:t>
            </a:r>
            <a:r>
              <a:rPr lang="en-US" sz="160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H SarabunIT๙" panose="020B0500040200020003" pitchFamily="34" charset="-34"/>
                <a:cs typeface="TH SarabunIT๙" panose="020B0500040200020003" pitchFamily="34" charset="-34"/>
              </a:rPr>
              <a:t>  </a:t>
            </a:r>
            <a:r>
              <a:rPr lang="en-US" sz="1600" dirty="0" err="1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H SarabunIT๙" panose="020B0500040200020003" pitchFamily="34" charset="-34"/>
                <a:cs typeface="TH SarabunIT๙" panose="020B0500040200020003" pitchFamily="34" charset="-34"/>
              </a:rPr>
              <a:t>Jindaphan</a:t>
            </a:r>
            <a:r>
              <a:rPr lang="th-TH" sz="160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H SarabunIT๙" panose="020B0500040200020003" pitchFamily="34" charset="-34"/>
                <a:cs typeface="TH SarabunIT๙" panose="020B0500040200020003" pitchFamily="34" charset="-34"/>
              </a:rPr>
              <a:t>  </a:t>
            </a:r>
          </a:p>
          <a:p>
            <a:pPr lvl="0">
              <a:defRPr/>
            </a:pPr>
            <a:r>
              <a:rPr lang="th-TH" sz="160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H SarabunIT๙" panose="020B0500040200020003" pitchFamily="34" charset="-34"/>
                <a:cs typeface="TH SarabunIT๙" panose="020B0500040200020003" pitchFamily="34" charset="-34"/>
              </a:rPr>
              <a:t>สวป.สภ.สะบ้าย้อย</a:t>
            </a:r>
          </a:p>
          <a:p>
            <a:pPr>
              <a:defRPr/>
            </a:pPr>
            <a:r>
              <a:rPr lang="en-US" sz="160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H SarabunIT๙" panose="020B0500040200020003" pitchFamily="34" charset="-34"/>
                <a:cs typeface="TH SarabunIT๙" panose="020B0500040200020003" pitchFamily="34" charset="-34"/>
              </a:rPr>
              <a:t>Inspector </a:t>
            </a:r>
            <a:r>
              <a:rPr lang="en-US" sz="1600" dirty="0">
                <a:latin typeface="TH SarabunIT๙" panose="020B0500040200020003" pitchFamily="34" charset="-34"/>
                <a:cs typeface="TH SarabunIT๙" panose="020B0500040200020003" pitchFamily="34" charset="-34"/>
              </a:rPr>
              <a:t>of</a:t>
            </a:r>
          </a:p>
          <a:p>
            <a:pPr>
              <a:defRPr/>
            </a:pPr>
            <a:r>
              <a:rPr lang="en-US" sz="160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H SarabunIT๙" panose="020B0500040200020003" pitchFamily="34" charset="-34"/>
                <a:cs typeface="TH SarabunIT๙" panose="020B0500040200020003" pitchFamily="34" charset="-34"/>
              </a:rPr>
              <a:t>Prevention and Suppression</a:t>
            </a:r>
            <a:endParaRPr lang="th-TH" sz="1600" dirty="0">
              <a:ln w="0"/>
              <a:solidFill>
                <a:srgbClr val="00206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H SarabunIT๙" panose="020B0500040200020003" pitchFamily="34" charset="-34"/>
              <a:cs typeface="TH SarabunIT๙" panose="020B0500040200020003" pitchFamily="34" charset="-34"/>
            </a:endParaRPr>
          </a:p>
          <a:p>
            <a:pPr lvl="0">
              <a:defRPr/>
            </a:pPr>
            <a:r>
              <a:rPr lang="th-TH" sz="1600" dirty="0">
                <a:latin typeface="TH SarabunIT๙" panose="020B0500040200020003" pitchFamily="34" charset="-34"/>
                <a:cs typeface="TH SarabunIT๙" panose="020B0500040200020003" pitchFamily="34" charset="-34"/>
              </a:rPr>
              <a:t>โทร./</a:t>
            </a:r>
            <a:r>
              <a:rPr lang="en-US" sz="1600" dirty="0">
                <a:latin typeface="TH SarabunIT๙" panose="020B0500040200020003" pitchFamily="34" charset="-34"/>
                <a:cs typeface="TH SarabunIT๙" panose="020B0500040200020003" pitchFamily="34" charset="-34"/>
              </a:rPr>
              <a:t>Tel. </a:t>
            </a:r>
            <a:r>
              <a:rPr lang="th-TH" sz="160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H SarabunIT๙" panose="020B0500040200020003" pitchFamily="34" charset="-34"/>
                <a:cs typeface="TH SarabunIT๙" panose="020B0500040200020003" pitchFamily="34" charset="-34"/>
              </a:rPr>
              <a:t>08-1092-8946</a:t>
            </a:r>
            <a:endParaRPr kumimoji="0" lang="th-TH" sz="1600" i="0" u="none" strike="noStrike" kern="1200" normalizeH="0" baseline="0" noProof="0" dirty="0">
              <a:ln w="0"/>
              <a:solidFill>
                <a:srgbClr val="00206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uLnTx/>
              <a:uFillTx/>
              <a:latin typeface="TH SarabunIT๙" panose="020B0500040200020003" pitchFamily="34" charset="-34"/>
              <a:cs typeface="TH SarabunIT๙" panose="020B0500040200020003" pitchFamily="34" charset="-34"/>
            </a:endParaRPr>
          </a:p>
        </p:txBody>
      </p:sp>
      <p:pic>
        <p:nvPicPr>
          <p:cNvPr id="3" name="รูปภาพ 2">
            <a:extLst>
              <a:ext uri="{FF2B5EF4-FFF2-40B4-BE49-F238E27FC236}">
                <a16:creationId xmlns:a16="http://schemas.microsoft.com/office/drawing/2014/main" id="{B52FD913-F0D7-4E25-AC63-6C55A253A62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37935" y="1269494"/>
            <a:ext cx="2743004" cy="31212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7" name="รูปภาพ 6">
            <a:extLst>
              <a:ext uri="{FF2B5EF4-FFF2-40B4-BE49-F238E27FC236}">
                <a16:creationId xmlns:a16="http://schemas.microsoft.com/office/drawing/2014/main" id="{16C5CAD6-E5C2-4B71-A8B8-C1C7FCB237E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8314" y="1269494"/>
            <a:ext cx="2351829" cy="31212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8962342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ชื่อเรื่อง 1">
            <a:extLst>
              <a:ext uri="{FF2B5EF4-FFF2-40B4-BE49-F238E27FC236}">
                <a16:creationId xmlns:a16="http://schemas.microsoft.com/office/drawing/2014/main" id="{358270A0-84DD-4333-8BBA-B3E00BF6C2C2}"/>
              </a:ext>
            </a:extLst>
          </p:cNvPr>
          <p:cNvSpPr txBox="1">
            <a:spLocks/>
          </p:cNvSpPr>
          <p:nvPr/>
        </p:nvSpPr>
        <p:spPr>
          <a:xfrm>
            <a:off x="107504" y="4509120"/>
            <a:ext cx="2878387" cy="1224136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ctr">
            <a:no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1600" i="0" u="none" strike="noStrike" kern="1200" normalizeH="0" baseline="0" noProof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TH SarabunIT๙" panose="020B0500040200020003" pitchFamily="34" charset="-34"/>
                <a:cs typeface="TH SarabunIT๙" panose="020B0500040200020003" pitchFamily="34" charset="-34"/>
              </a:rPr>
              <a:t>พ.ต.ท.ฐิติวัชร  ฝั้นศิริสกุล</a:t>
            </a:r>
          </a:p>
          <a:p>
            <a:pPr>
              <a:defRPr/>
            </a:pPr>
            <a:r>
              <a:rPr lang="en-US" sz="1600" dirty="0" err="1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H SarabunIT๙" panose="020B0500040200020003" pitchFamily="34" charset="-34"/>
                <a:cs typeface="TH SarabunIT๙" panose="020B0500040200020003" pitchFamily="34" charset="-34"/>
              </a:rPr>
              <a:t>Pol.Lt.Col.Thitiwat</a:t>
            </a:r>
            <a:r>
              <a:rPr lang="en-US" sz="160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H SarabunIT๙" panose="020B0500040200020003" pitchFamily="34" charset="-34"/>
                <a:cs typeface="TH SarabunIT๙" panose="020B0500040200020003" pitchFamily="34" charset="-34"/>
              </a:rPr>
              <a:t>  </a:t>
            </a:r>
            <a:r>
              <a:rPr lang="en-US" sz="1600" dirty="0" err="1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H SarabunIT๙" panose="020B0500040200020003" pitchFamily="34" charset="-34"/>
                <a:cs typeface="TH SarabunIT๙" panose="020B0500040200020003" pitchFamily="34" charset="-34"/>
              </a:rPr>
              <a:t>Fansririsakool</a:t>
            </a:r>
            <a:r>
              <a:rPr lang="th-TH" sz="160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H SarabunIT๙" panose="020B0500040200020003" pitchFamily="34" charset="-34"/>
                <a:cs typeface="TH SarabunIT๙" panose="020B0500040200020003" pitchFamily="34" charset="-34"/>
              </a:rPr>
              <a:t> 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1600" i="0" u="none" strike="noStrike" kern="1200" normalizeH="0" baseline="0" noProof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TH SarabunIT๙" panose="020B0500040200020003" pitchFamily="34" charset="-34"/>
                <a:cs typeface="TH SarabunIT๙" panose="020B0500040200020003" pitchFamily="34" charset="-34"/>
              </a:rPr>
              <a:t>สว.(สอบสวน) สภ.สะบ้าย้อย</a:t>
            </a:r>
            <a:endParaRPr kumimoji="0" lang="en-US" sz="1600" i="0" u="none" strike="noStrike" kern="1200" normalizeH="0" baseline="0" noProof="0" dirty="0">
              <a:ln w="0"/>
              <a:solidFill>
                <a:srgbClr val="00206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uLnTx/>
              <a:uFillTx/>
              <a:latin typeface="TH SarabunIT๙" panose="020B0500040200020003" pitchFamily="34" charset="-34"/>
              <a:cs typeface="TH SarabunIT๙" panose="020B0500040200020003" pitchFamily="34" charset="-34"/>
            </a:endParaRPr>
          </a:p>
          <a:p>
            <a:pPr>
              <a:defRPr/>
            </a:pPr>
            <a:r>
              <a:rPr lang="en-US" sz="160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H SarabunIT๙" panose="020B0500040200020003" pitchFamily="34" charset="-34"/>
                <a:cs typeface="TH SarabunIT๙" panose="020B0500040200020003" pitchFamily="34" charset="-34"/>
              </a:rPr>
              <a:t>  </a:t>
            </a:r>
            <a:r>
              <a:rPr lang="en-US" sz="1600" dirty="0">
                <a:latin typeface="TH SarabunIT๙" panose="020B0500040200020003" pitchFamily="34" charset="-34"/>
                <a:cs typeface="TH SarabunIT๙" panose="020B0500040200020003" pitchFamily="34" charset="-34"/>
              </a:rPr>
              <a:t>Inquiry</a:t>
            </a:r>
            <a:r>
              <a:rPr lang="th-TH" sz="1600" dirty="0">
                <a:latin typeface="TH SarabunIT๙" panose="020B0500040200020003" pitchFamily="34" charset="-34"/>
                <a:cs typeface="TH SarabunIT๙" panose="020B0500040200020003" pitchFamily="34" charset="-34"/>
              </a:rPr>
              <a:t> </a:t>
            </a:r>
            <a:r>
              <a:rPr lang="en-US" sz="160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H SarabunIT๙" panose="020B0500040200020003" pitchFamily="34" charset="-34"/>
                <a:cs typeface="TH SarabunIT๙" panose="020B0500040200020003" pitchFamily="34" charset="-34"/>
              </a:rPr>
              <a:t> Inspector</a:t>
            </a:r>
            <a:endParaRPr lang="en-US" sz="1600" dirty="0">
              <a:latin typeface="TH SarabunIT๙" panose="020B0500040200020003" pitchFamily="34" charset="-34"/>
              <a:cs typeface="TH SarabunIT๙" panose="020B0500040200020003" pitchFamily="34" charset="-34"/>
            </a:endParaRPr>
          </a:p>
          <a:p>
            <a:pPr lvl="0">
              <a:defRPr/>
            </a:pPr>
            <a:r>
              <a:rPr lang="th-TH" sz="1600" dirty="0">
                <a:latin typeface="TH SarabunIT๙" panose="020B0500040200020003" pitchFamily="34" charset="-34"/>
                <a:cs typeface="TH SarabunIT๙" panose="020B0500040200020003" pitchFamily="34" charset="-34"/>
              </a:rPr>
              <a:t>โทร./</a:t>
            </a:r>
            <a:r>
              <a:rPr lang="en-US" sz="1600" dirty="0">
                <a:latin typeface="TH SarabunIT๙" panose="020B0500040200020003" pitchFamily="34" charset="-34"/>
                <a:cs typeface="TH SarabunIT๙" panose="020B0500040200020003" pitchFamily="34" charset="-34"/>
              </a:rPr>
              <a:t>Tel. </a:t>
            </a:r>
            <a:r>
              <a:rPr kumimoji="0" lang="th-TH" sz="1600" i="0" u="none" strike="noStrike" kern="1200" normalizeH="0" baseline="0" noProof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TH SarabunIT๙" panose="020B0500040200020003" pitchFamily="34" charset="-34"/>
                <a:cs typeface="TH SarabunIT๙" panose="020B0500040200020003" pitchFamily="34" charset="-34"/>
              </a:rPr>
              <a:t>09-8939-0916</a:t>
            </a:r>
          </a:p>
        </p:txBody>
      </p:sp>
      <p:sp>
        <p:nvSpPr>
          <p:cNvPr id="12" name="ชื่อเรื่อง 1">
            <a:extLst>
              <a:ext uri="{FF2B5EF4-FFF2-40B4-BE49-F238E27FC236}">
                <a16:creationId xmlns:a16="http://schemas.microsoft.com/office/drawing/2014/main" id="{BDD07A46-6BC4-4B70-A480-088AEB8D365F}"/>
              </a:ext>
            </a:extLst>
          </p:cNvPr>
          <p:cNvSpPr txBox="1">
            <a:spLocks/>
          </p:cNvSpPr>
          <p:nvPr/>
        </p:nvSpPr>
        <p:spPr>
          <a:xfrm>
            <a:off x="3132805" y="4487618"/>
            <a:ext cx="2878387" cy="1245638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ctr">
            <a:no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>
              <a:defRPr/>
            </a:pPr>
            <a:r>
              <a:rPr lang="th-TH" sz="160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H SarabunIT๙" panose="020B0500040200020003" pitchFamily="34" charset="-34"/>
                <a:ea typeface="+mn-ea"/>
                <a:cs typeface="TH SarabunIT๙" panose="020B0500040200020003" pitchFamily="34" charset="-34"/>
              </a:rPr>
              <a:t>พ.ต.ท.กระจ่าง  แก้วไฝ</a:t>
            </a:r>
          </a:p>
          <a:p>
            <a:pPr>
              <a:defRPr/>
            </a:pPr>
            <a:r>
              <a:rPr lang="en-US" sz="1600" dirty="0" err="1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H SarabunIT๙" panose="020B0500040200020003" pitchFamily="34" charset="-34"/>
                <a:cs typeface="TH SarabunIT๙" panose="020B0500040200020003" pitchFamily="34" charset="-34"/>
              </a:rPr>
              <a:t>Pol.Lt.Col.Krajang</a:t>
            </a:r>
            <a:r>
              <a:rPr lang="en-US" sz="160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H SarabunIT๙" panose="020B0500040200020003" pitchFamily="34" charset="-34"/>
                <a:cs typeface="TH SarabunIT๙" panose="020B0500040200020003" pitchFamily="34" charset="-34"/>
              </a:rPr>
              <a:t>  </a:t>
            </a:r>
            <a:r>
              <a:rPr lang="en-US" sz="1600" dirty="0" err="1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H SarabunIT๙" panose="020B0500040200020003" pitchFamily="34" charset="-34"/>
                <a:cs typeface="TH SarabunIT๙" panose="020B0500040200020003" pitchFamily="34" charset="-34"/>
              </a:rPr>
              <a:t>Kaewfai</a:t>
            </a:r>
            <a:r>
              <a:rPr lang="th-TH" sz="160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H SarabunIT๙" panose="020B0500040200020003" pitchFamily="34" charset="-34"/>
                <a:cs typeface="TH SarabunIT๙" panose="020B0500040200020003" pitchFamily="34" charset="-34"/>
              </a:rPr>
              <a:t> </a:t>
            </a:r>
          </a:p>
          <a:p>
            <a:pPr lvl="0">
              <a:defRPr/>
            </a:pPr>
            <a:r>
              <a:rPr lang="th-TH" sz="160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H SarabunIT๙" panose="020B0500040200020003" pitchFamily="34" charset="-34"/>
                <a:ea typeface="+mn-ea"/>
                <a:cs typeface="TH SarabunIT๙" panose="020B0500040200020003" pitchFamily="34" charset="-34"/>
              </a:rPr>
              <a:t>สว.(สอบสวน) สภ.สะบ้าย้อย</a:t>
            </a:r>
            <a:endParaRPr lang="en-US" sz="1600" dirty="0">
              <a:ln w="0"/>
              <a:solidFill>
                <a:srgbClr val="00206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latin typeface="TH SarabunIT๙" panose="020B0500040200020003" pitchFamily="34" charset="-34"/>
              <a:ea typeface="+mn-ea"/>
              <a:cs typeface="TH SarabunIT๙" panose="020B0500040200020003" pitchFamily="34" charset="-34"/>
            </a:endParaRPr>
          </a:p>
          <a:p>
            <a:pPr>
              <a:defRPr/>
            </a:pPr>
            <a:r>
              <a:rPr lang="en-US" sz="160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H SarabunIT๙" panose="020B0500040200020003" pitchFamily="34" charset="-34"/>
                <a:cs typeface="TH SarabunIT๙" panose="020B0500040200020003" pitchFamily="34" charset="-34"/>
              </a:rPr>
              <a:t>  </a:t>
            </a:r>
            <a:r>
              <a:rPr lang="en-US" sz="1600" dirty="0">
                <a:latin typeface="TH SarabunIT๙" panose="020B0500040200020003" pitchFamily="34" charset="-34"/>
                <a:cs typeface="TH SarabunIT๙" panose="020B0500040200020003" pitchFamily="34" charset="-34"/>
              </a:rPr>
              <a:t>Inquiry</a:t>
            </a:r>
            <a:r>
              <a:rPr lang="th-TH" sz="1600" dirty="0">
                <a:latin typeface="TH SarabunIT๙" panose="020B0500040200020003" pitchFamily="34" charset="-34"/>
                <a:cs typeface="TH SarabunIT๙" panose="020B0500040200020003" pitchFamily="34" charset="-34"/>
              </a:rPr>
              <a:t> </a:t>
            </a:r>
            <a:r>
              <a:rPr lang="en-US" sz="160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H SarabunIT๙" panose="020B0500040200020003" pitchFamily="34" charset="-34"/>
                <a:cs typeface="TH SarabunIT๙" panose="020B0500040200020003" pitchFamily="34" charset="-34"/>
              </a:rPr>
              <a:t> Inspector</a:t>
            </a:r>
            <a:endParaRPr lang="en-US" sz="1600" dirty="0">
              <a:latin typeface="TH SarabunIT๙" panose="020B0500040200020003" pitchFamily="34" charset="-34"/>
              <a:cs typeface="TH SarabunIT๙" panose="020B0500040200020003" pitchFamily="34" charset="-34"/>
            </a:endParaRPr>
          </a:p>
          <a:p>
            <a:pPr lvl="0">
              <a:defRPr/>
            </a:pPr>
            <a:r>
              <a:rPr lang="th-TH" sz="1600" dirty="0">
                <a:latin typeface="TH SarabunIT๙" panose="020B0500040200020003" pitchFamily="34" charset="-34"/>
                <a:cs typeface="TH SarabunIT๙" panose="020B0500040200020003" pitchFamily="34" charset="-34"/>
              </a:rPr>
              <a:t>โทร./</a:t>
            </a:r>
            <a:r>
              <a:rPr lang="en-US" sz="1600" dirty="0">
                <a:latin typeface="TH SarabunIT๙" panose="020B0500040200020003" pitchFamily="34" charset="-34"/>
                <a:cs typeface="TH SarabunIT๙" panose="020B0500040200020003" pitchFamily="34" charset="-34"/>
              </a:rPr>
              <a:t>Tel. </a:t>
            </a:r>
            <a:r>
              <a:rPr lang="th-TH" sz="160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H SarabunIT๙" panose="020B0500040200020003" pitchFamily="34" charset="-34"/>
                <a:ea typeface="+mn-ea"/>
                <a:cs typeface="TH SarabunIT๙" panose="020B0500040200020003" pitchFamily="34" charset="-34"/>
              </a:rPr>
              <a:t>08-9879-8447</a:t>
            </a:r>
          </a:p>
        </p:txBody>
      </p:sp>
      <p:sp>
        <p:nvSpPr>
          <p:cNvPr id="13" name="ชื่อเรื่อง 1">
            <a:extLst>
              <a:ext uri="{FF2B5EF4-FFF2-40B4-BE49-F238E27FC236}">
                <a16:creationId xmlns:a16="http://schemas.microsoft.com/office/drawing/2014/main" id="{B1CB1A98-EF53-40A8-AEB6-BBF8BB44AA48}"/>
              </a:ext>
            </a:extLst>
          </p:cNvPr>
          <p:cNvSpPr txBox="1">
            <a:spLocks/>
          </p:cNvSpPr>
          <p:nvPr/>
        </p:nvSpPr>
        <p:spPr>
          <a:xfrm>
            <a:off x="6119728" y="4509119"/>
            <a:ext cx="2878387" cy="1224137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ctr">
            <a:no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>
              <a:defRPr/>
            </a:pPr>
            <a:r>
              <a:rPr lang="th-TH" sz="160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H SarabunIT๙" panose="020B0500040200020003" pitchFamily="34" charset="-34"/>
                <a:ea typeface="+mn-ea"/>
                <a:cs typeface="TH SarabunIT๙" panose="020B0500040200020003" pitchFamily="34" charset="-34"/>
              </a:rPr>
              <a:t>พ.ต.ท.ศิลา  ทวีพัฒนะพงศ์</a:t>
            </a:r>
          </a:p>
          <a:p>
            <a:pPr>
              <a:defRPr/>
            </a:pPr>
            <a:r>
              <a:rPr lang="en-US" sz="1600" dirty="0" err="1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H SarabunIT๙" panose="020B0500040200020003" pitchFamily="34" charset="-34"/>
                <a:cs typeface="TH SarabunIT๙" panose="020B0500040200020003" pitchFamily="34" charset="-34"/>
              </a:rPr>
              <a:t>Pol.Lt.Col.Sila</a:t>
            </a:r>
            <a:r>
              <a:rPr lang="en-US" sz="160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H SarabunIT๙" panose="020B0500040200020003" pitchFamily="34" charset="-34"/>
                <a:cs typeface="TH SarabunIT๙" panose="020B0500040200020003" pitchFamily="34" charset="-34"/>
              </a:rPr>
              <a:t>  </a:t>
            </a:r>
            <a:r>
              <a:rPr lang="en-US" sz="1600" dirty="0" err="1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H SarabunIT๙" panose="020B0500040200020003" pitchFamily="34" charset="-34"/>
                <a:cs typeface="TH SarabunIT๙" panose="020B0500040200020003" pitchFamily="34" charset="-34"/>
              </a:rPr>
              <a:t>Thaweephattanapong</a:t>
            </a:r>
            <a:r>
              <a:rPr lang="en-US" sz="160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H SarabunIT๙" panose="020B0500040200020003" pitchFamily="34" charset="-34"/>
                <a:cs typeface="TH SarabunIT๙" panose="020B0500040200020003" pitchFamily="34" charset="-34"/>
              </a:rPr>
              <a:t> </a:t>
            </a:r>
            <a:r>
              <a:rPr lang="th-TH" sz="160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H SarabunIT๙" panose="020B0500040200020003" pitchFamily="34" charset="-34"/>
                <a:cs typeface="TH SarabunIT๙" panose="020B0500040200020003" pitchFamily="34" charset="-34"/>
              </a:rPr>
              <a:t> </a:t>
            </a:r>
          </a:p>
          <a:p>
            <a:pPr lvl="0">
              <a:defRPr/>
            </a:pPr>
            <a:r>
              <a:rPr lang="th-TH" sz="160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H SarabunIT๙" panose="020B0500040200020003" pitchFamily="34" charset="-34"/>
                <a:ea typeface="+mn-ea"/>
                <a:cs typeface="TH SarabunIT๙" panose="020B0500040200020003" pitchFamily="34" charset="-34"/>
              </a:rPr>
              <a:t>สว.(สอบสวน) สภ.สะบ้าย้อย</a:t>
            </a:r>
            <a:endParaRPr lang="en-US" sz="1600" dirty="0">
              <a:ln w="0"/>
              <a:solidFill>
                <a:srgbClr val="00206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latin typeface="TH SarabunIT๙" panose="020B0500040200020003" pitchFamily="34" charset="-34"/>
              <a:ea typeface="+mn-ea"/>
              <a:cs typeface="TH SarabunIT๙" panose="020B0500040200020003" pitchFamily="34" charset="-34"/>
            </a:endParaRPr>
          </a:p>
          <a:p>
            <a:pPr>
              <a:defRPr/>
            </a:pPr>
            <a:r>
              <a:rPr lang="en-US" sz="1600" dirty="0">
                <a:latin typeface="TH SarabunIT๙" panose="020B0500040200020003" pitchFamily="34" charset="-34"/>
                <a:cs typeface="TH SarabunIT๙" panose="020B0500040200020003" pitchFamily="34" charset="-34"/>
              </a:rPr>
              <a:t>Inquiry</a:t>
            </a:r>
            <a:r>
              <a:rPr lang="en-US" sz="160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H SarabunIT๙" panose="020B0500040200020003" pitchFamily="34" charset="-34"/>
                <a:cs typeface="TH SarabunIT๙" panose="020B0500040200020003" pitchFamily="34" charset="-34"/>
              </a:rPr>
              <a:t> Inspector </a:t>
            </a:r>
            <a:endParaRPr lang="en-US" sz="1600" dirty="0">
              <a:latin typeface="TH SarabunIT๙" panose="020B0500040200020003" pitchFamily="34" charset="-34"/>
              <a:cs typeface="TH SarabunIT๙" panose="020B0500040200020003" pitchFamily="34" charset="-34"/>
            </a:endParaRPr>
          </a:p>
          <a:p>
            <a:pPr lvl="0">
              <a:defRPr/>
            </a:pPr>
            <a:r>
              <a:rPr lang="th-TH" sz="1600" dirty="0">
                <a:latin typeface="TH SarabunIT๙" panose="020B0500040200020003" pitchFamily="34" charset="-34"/>
                <a:cs typeface="TH SarabunIT๙" panose="020B0500040200020003" pitchFamily="34" charset="-34"/>
              </a:rPr>
              <a:t>โทร./</a:t>
            </a:r>
            <a:r>
              <a:rPr lang="en-US" sz="1600" dirty="0">
                <a:latin typeface="TH SarabunIT๙" panose="020B0500040200020003" pitchFamily="34" charset="-34"/>
                <a:cs typeface="TH SarabunIT๙" panose="020B0500040200020003" pitchFamily="34" charset="-34"/>
              </a:rPr>
              <a:t>Tel. </a:t>
            </a:r>
            <a:r>
              <a:rPr lang="th-TH" sz="160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H SarabunIT๙" panose="020B0500040200020003" pitchFamily="34" charset="-34"/>
                <a:ea typeface="+mn-ea"/>
                <a:cs typeface="TH SarabunIT๙" panose="020B0500040200020003" pitchFamily="34" charset="-34"/>
              </a:rPr>
              <a:t>08-6368-2295</a:t>
            </a:r>
          </a:p>
        </p:txBody>
      </p:sp>
      <p:pic>
        <p:nvPicPr>
          <p:cNvPr id="3" name="รูปภาพ 2">
            <a:extLst>
              <a:ext uri="{FF2B5EF4-FFF2-40B4-BE49-F238E27FC236}">
                <a16:creationId xmlns:a16="http://schemas.microsoft.com/office/drawing/2014/main" id="{3C69A68D-59A6-4114-A497-7C1748D8543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9730" y="1175522"/>
            <a:ext cx="2488957" cy="31212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รูปภาพ 5">
            <a:extLst>
              <a:ext uri="{FF2B5EF4-FFF2-40B4-BE49-F238E27FC236}">
                <a16:creationId xmlns:a16="http://schemas.microsoft.com/office/drawing/2014/main" id="{56795C0E-98CB-4EB2-AF16-4A9E2957121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5852" y="1184649"/>
            <a:ext cx="2252291" cy="31248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8" name="รูปภาพ 7">
            <a:extLst>
              <a:ext uri="{FF2B5EF4-FFF2-40B4-BE49-F238E27FC236}">
                <a16:creationId xmlns:a16="http://schemas.microsoft.com/office/drawing/2014/main" id="{F668E6C3-09ED-4227-8EA9-B1860D40372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1190886"/>
            <a:ext cx="2470207" cy="31212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9" name="รูปภาพ 8">
            <a:extLst>
              <a:ext uri="{FF2B5EF4-FFF2-40B4-BE49-F238E27FC236}">
                <a16:creationId xmlns:a16="http://schemas.microsoft.com/office/drawing/2014/main" id="{76473DC3-2855-4CF2-9C06-2AA052E2024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99792" y="116632"/>
            <a:ext cx="3888431" cy="8807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76316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ชื่อเรื่อง 1">
            <a:extLst>
              <a:ext uri="{FF2B5EF4-FFF2-40B4-BE49-F238E27FC236}">
                <a16:creationId xmlns:a16="http://schemas.microsoft.com/office/drawing/2014/main" id="{358270A0-84DD-4333-8BBA-B3E00BF6C2C2}"/>
              </a:ext>
            </a:extLst>
          </p:cNvPr>
          <p:cNvSpPr txBox="1">
            <a:spLocks/>
          </p:cNvSpPr>
          <p:nvPr/>
        </p:nvSpPr>
        <p:spPr>
          <a:xfrm>
            <a:off x="1331640" y="4566846"/>
            <a:ext cx="2878387" cy="1224136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ctr">
            <a:no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1600" i="0" u="none" strike="noStrike" kern="1200" normalizeH="0" baseline="0" noProof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TH SarabunIT๙" panose="020B0500040200020003" pitchFamily="34" charset="-34"/>
                <a:cs typeface="TH SarabunIT๙" panose="020B0500040200020003" pitchFamily="34" charset="-34"/>
              </a:rPr>
              <a:t>พ.ต.ท.บัญญัติ  สุกิจจารักษ์</a:t>
            </a:r>
          </a:p>
          <a:p>
            <a:pPr>
              <a:defRPr/>
            </a:pPr>
            <a:r>
              <a:rPr lang="en-US" sz="1600" dirty="0" err="1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H SarabunIT๙" panose="020B0500040200020003" pitchFamily="34" charset="-34"/>
                <a:cs typeface="TH SarabunIT๙" panose="020B0500040200020003" pitchFamily="34" charset="-34"/>
              </a:rPr>
              <a:t>Pol.Lt.Col.Bunyad</a:t>
            </a:r>
            <a:r>
              <a:rPr lang="en-US" sz="160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H SarabunIT๙" panose="020B0500040200020003" pitchFamily="34" charset="-34"/>
                <a:cs typeface="TH SarabunIT๙" panose="020B0500040200020003" pitchFamily="34" charset="-34"/>
              </a:rPr>
              <a:t>  </a:t>
            </a:r>
            <a:r>
              <a:rPr lang="en-US" sz="1600" dirty="0" err="1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H SarabunIT๙" panose="020B0500040200020003" pitchFamily="34" charset="-34"/>
                <a:cs typeface="TH SarabunIT๙" panose="020B0500040200020003" pitchFamily="34" charset="-34"/>
              </a:rPr>
              <a:t>Sukitjaruk</a:t>
            </a:r>
            <a:r>
              <a:rPr lang="th-TH" sz="160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H SarabunIT๙" panose="020B0500040200020003" pitchFamily="34" charset="-34"/>
                <a:cs typeface="TH SarabunIT๙" panose="020B0500040200020003" pitchFamily="34" charset="-34"/>
              </a:rPr>
              <a:t> 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1600" i="0" u="none" strike="noStrike" kern="1200" normalizeH="0" baseline="0" noProof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TH SarabunIT๙" panose="020B0500040200020003" pitchFamily="34" charset="-34"/>
                <a:cs typeface="TH SarabunIT๙" panose="020B0500040200020003" pitchFamily="34" charset="-34"/>
              </a:rPr>
              <a:t>สว.สส.สภ.สะบ้าย้อย</a:t>
            </a:r>
          </a:p>
          <a:p>
            <a:pPr>
              <a:defRPr/>
            </a:pPr>
            <a:r>
              <a:rPr lang="en-US" sz="160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H SarabunIT๙" panose="020B0500040200020003" pitchFamily="34" charset="-34"/>
                <a:cs typeface="TH SarabunIT๙" panose="020B0500040200020003" pitchFamily="34" charset="-34"/>
              </a:rPr>
              <a:t> Investigation Inspector</a:t>
            </a:r>
            <a:endParaRPr lang="en-US" sz="1600" dirty="0">
              <a:latin typeface="TH SarabunIT๙" panose="020B0500040200020003" pitchFamily="34" charset="-34"/>
              <a:cs typeface="TH SarabunIT๙" panose="020B0500040200020003" pitchFamily="34" charset="-34"/>
            </a:endParaRPr>
          </a:p>
          <a:p>
            <a:pPr>
              <a:defRPr/>
            </a:pPr>
            <a:r>
              <a:rPr lang="th-TH" sz="1600" dirty="0">
                <a:latin typeface="TH SarabunIT๙" panose="020B0500040200020003" pitchFamily="34" charset="-34"/>
                <a:cs typeface="TH SarabunIT๙" panose="020B0500040200020003" pitchFamily="34" charset="-34"/>
              </a:rPr>
              <a:t>โทร./</a:t>
            </a:r>
            <a:r>
              <a:rPr lang="en-US" sz="1600" dirty="0">
                <a:latin typeface="TH SarabunIT๙" panose="020B0500040200020003" pitchFamily="34" charset="-34"/>
                <a:cs typeface="TH SarabunIT๙" panose="020B0500040200020003" pitchFamily="34" charset="-34"/>
              </a:rPr>
              <a:t>Tel. </a:t>
            </a:r>
            <a:r>
              <a:rPr kumimoji="0" lang="th-TH" sz="1600" i="0" u="none" strike="noStrike" kern="1200" normalizeH="0" baseline="0" noProof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TH SarabunIT๙" panose="020B0500040200020003" pitchFamily="34" charset="-34"/>
                <a:cs typeface="TH SarabunIT๙" panose="020B0500040200020003" pitchFamily="34" charset="-34"/>
              </a:rPr>
              <a:t>08-1275-5011</a:t>
            </a:r>
          </a:p>
        </p:txBody>
      </p:sp>
      <p:sp>
        <p:nvSpPr>
          <p:cNvPr id="9" name="ชื่อเรื่อง 1">
            <a:extLst>
              <a:ext uri="{FF2B5EF4-FFF2-40B4-BE49-F238E27FC236}">
                <a16:creationId xmlns:a16="http://schemas.microsoft.com/office/drawing/2014/main" id="{7EFF9649-4961-4491-8883-2EC31BCFD212}"/>
              </a:ext>
            </a:extLst>
          </p:cNvPr>
          <p:cNvSpPr txBox="1">
            <a:spLocks/>
          </p:cNvSpPr>
          <p:nvPr/>
        </p:nvSpPr>
        <p:spPr>
          <a:xfrm>
            <a:off x="5237935" y="4581128"/>
            <a:ext cx="2878387" cy="1224136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ctr">
            <a:no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1600" i="0" u="none" strike="noStrike" kern="1200" normalizeH="0" baseline="0" noProof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TH SarabunIT๙" panose="020B0500040200020003" pitchFamily="34" charset="-34"/>
                <a:cs typeface="TH SarabunIT๙" panose="020B0500040200020003" pitchFamily="34" charset="-34"/>
              </a:rPr>
              <a:t>พ.ต.ต.หญิง นิตยา  เหลื่อมแก้ว</a:t>
            </a:r>
          </a:p>
          <a:p>
            <a:pPr>
              <a:defRPr/>
            </a:pPr>
            <a:r>
              <a:rPr lang="en-US" sz="1600" dirty="0" err="1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H SarabunIT๙" panose="020B0500040200020003" pitchFamily="34" charset="-34"/>
                <a:cs typeface="TH SarabunIT๙" panose="020B0500040200020003" pitchFamily="34" charset="-34"/>
              </a:rPr>
              <a:t>Pol.Maj.Gen.Nittaya</a:t>
            </a:r>
            <a:r>
              <a:rPr lang="en-US" sz="160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H SarabunIT๙" panose="020B0500040200020003" pitchFamily="34" charset="-34"/>
                <a:cs typeface="TH SarabunIT๙" panose="020B0500040200020003" pitchFamily="34" charset="-34"/>
              </a:rPr>
              <a:t>  </a:t>
            </a:r>
            <a:r>
              <a:rPr lang="en-US" sz="1600" dirty="0" err="1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H SarabunIT๙" panose="020B0500040200020003" pitchFamily="34" charset="-34"/>
                <a:cs typeface="TH SarabunIT๙" panose="020B0500040200020003" pitchFamily="34" charset="-34"/>
              </a:rPr>
              <a:t>Luamkaew</a:t>
            </a:r>
            <a:endParaRPr lang="th-TH" sz="1600" dirty="0">
              <a:ln w="0"/>
              <a:solidFill>
                <a:srgbClr val="00206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H SarabunIT๙" panose="020B0500040200020003" pitchFamily="34" charset="-34"/>
              <a:cs typeface="TH SarabunIT๙" panose="020B0500040200020003" pitchFamily="34" charset="-34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1600" i="0" u="none" strike="noStrike" kern="1200" normalizeH="0" baseline="0" noProof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TH SarabunIT๙" panose="020B0500040200020003" pitchFamily="34" charset="-34"/>
                <a:cs typeface="TH SarabunIT๙" panose="020B0500040200020003" pitchFamily="34" charset="-34"/>
              </a:rPr>
              <a:t>สว.อก.สภ.สะบ้าย้อย</a:t>
            </a:r>
          </a:p>
          <a:p>
            <a:pPr>
              <a:defRPr/>
            </a:pPr>
            <a:r>
              <a:rPr lang="en-US" sz="160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H SarabunIT๙" panose="020B0500040200020003" pitchFamily="34" charset="-34"/>
                <a:cs typeface="TH SarabunIT๙" panose="020B0500040200020003" pitchFamily="34" charset="-34"/>
              </a:rPr>
              <a:t>Administration Inspector</a:t>
            </a:r>
            <a:endParaRPr lang="en-US" sz="1600" dirty="0">
              <a:latin typeface="TH SarabunIT๙" panose="020B0500040200020003" pitchFamily="34" charset="-34"/>
              <a:cs typeface="TH SarabunIT๙" panose="020B0500040200020003" pitchFamily="34" charset="-34"/>
            </a:endParaRPr>
          </a:p>
          <a:p>
            <a:pPr lvl="0">
              <a:defRPr/>
            </a:pPr>
            <a:r>
              <a:rPr lang="th-TH" sz="1600" dirty="0">
                <a:latin typeface="TH SarabunIT๙" panose="020B0500040200020003" pitchFamily="34" charset="-34"/>
                <a:cs typeface="TH SarabunIT๙" panose="020B0500040200020003" pitchFamily="34" charset="-34"/>
              </a:rPr>
              <a:t>โทร./</a:t>
            </a:r>
            <a:r>
              <a:rPr lang="en-US" sz="1600" dirty="0">
                <a:latin typeface="TH SarabunIT๙" panose="020B0500040200020003" pitchFamily="34" charset="-34"/>
                <a:cs typeface="TH SarabunIT๙" panose="020B0500040200020003" pitchFamily="34" charset="-34"/>
              </a:rPr>
              <a:t>Tel. </a:t>
            </a:r>
            <a:r>
              <a:rPr kumimoji="0" lang="th-TH" sz="1600" i="0" u="none" strike="noStrike" kern="1200" normalizeH="0" baseline="0" noProof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TH SarabunIT๙" panose="020B0500040200020003" pitchFamily="34" charset="-34"/>
                <a:cs typeface="TH SarabunIT๙" panose="020B0500040200020003" pitchFamily="34" charset="-34"/>
              </a:rPr>
              <a:t>08-4199-3695</a:t>
            </a:r>
          </a:p>
        </p:txBody>
      </p:sp>
      <p:pic>
        <p:nvPicPr>
          <p:cNvPr id="4" name="รูปภาพ 3">
            <a:extLst>
              <a:ext uri="{FF2B5EF4-FFF2-40B4-BE49-F238E27FC236}">
                <a16:creationId xmlns:a16="http://schemas.microsoft.com/office/drawing/2014/main" id="{0AA717FA-FA4A-4166-B76F-60CCBF582BC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0648" y="1270228"/>
            <a:ext cx="2352079" cy="31212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รูปภาพ 4">
            <a:extLst>
              <a:ext uri="{FF2B5EF4-FFF2-40B4-BE49-F238E27FC236}">
                <a16:creationId xmlns:a16="http://schemas.microsoft.com/office/drawing/2014/main" id="{E4EA4141-5AF8-4E41-A4B3-360C877BF1A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53665" y="116632"/>
            <a:ext cx="2670279" cy="1080120"/>
          </a:xfrm>
          <a:prstGeom prst="rect">
            <a:avLst/>
          </a:prstGeom>
        </p:spPr>
      </p:pic>
      <p:pic>
        <p:nvPicPr>
          <p:cNvPr id="8" name="รูปภาพ 7">
            <a:extLst>
              <a:ext uri="{FF2B5EF4-FFF2-40B4-BE49-F238E27FC236}">
                <a16:creationId xmlns:a16="http://schemas.microsoft.com/office/drawing/2014/main" id="{5135BAC2-5C4A-0F10-581E-0F35795EF52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9802" y="1340768"/>
            <a:ext cx="2458623" cy="305165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75813398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E80D81-D31C-746C-DD7A-1EB04503CC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>
            <a:extLst>
              <a:ext uri="{FF2B5EF4-FFF2-40B4-BE49-F238E27FC236}">
                <a16:creationId xmlns:a16="http://schemas.microsoft.com/office/drawing/2014/main" id="{2D71AEA9-E96A-483E-35B5-847158FA4F3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79795" y="460737"/>
            <a:ext cx="7641874" cy="578495"/>
          </a:xfrm>
          <a:solidFill>
            <a:srgbClr val="002060"/>
          </a:solidFill>
          <a:ln w="12700">
            <a:solidFill>
              <a:schemeClr val="bg1"/>
            </a:solidFill>
          </a:ln>
        </p:spPr>
        <p:txBody>
          <a:bodyPr>
            <a:noAutofit/>
          </a:bodyPr>
          <a:lstStyle/>
          <a:p>
            <a:r>
              <a:rPr lang="th-TH" sz="3600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การจัดหน่วยและการวางกำลังของสถานีตำรวจภูธรสะบ้าย้อย</a:t>
            </a:r>
          </a:p>
        </p:txBody>
      </p:sp>
      <p:sp>
        <p:nvSpPr>
          <p:cNvPr id="6" name="ชื่อเรื่อง 1">
            <a:extLst>
              <a:ext uri="{FF2B5EF4-FFF2-40B4-BE49-F238E27FC236}">
                <a16:creationId xmlns:a16="http://schemas.microsoft.com/office/drawing/2014/main" id="{7802042F-B3DB-4FA4-B80D-5DCD6D937CCD}"/>
              </a:ext>
            </a:extLst>
          </p:cNvPr>
          <p:cNvSpPr txBox="1">
            <a:spLocks/>
          </p:cNvSpPr>
          <p:nvPr/>
        </p:nvSpPr>
        <p:spPr>
          <a:xfrm>
            <a:off x="3500906" y="1612872"/>
            <a:ext cx="2664296" cy="578495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solidFill>
              <a:schemeClr val="bg1"/>
            </a:solidFill>
          </a:ln>
        </p:spPr>
        <p:txBody>
          <a:bodyPr vert="horz" lIns="91440" tIns="45720" rIns="91440" bIns="45720" rtlCol="0" anchor="ctr">
            <a:normAutofit fontScale="82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h-TH" b="1" dirty="0" err="1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ผกก.สภ</a:t>
            </a:r>
            <a:r>
              <a:rPr lang="th-TH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.สะบ้าย้อย</a:t>
            </a:r>
          </a:p>
        </p:txBody>
      </p:sp>
      <p:sp>
        <p:nvSpPr>
          <p:cNvPr id="10" name="ชื่อเรื่อง 1">
            <a:extLst>
              <a:ext uri="{FF2B5EF4-FFF2-40B4-BE49-F238E27FC236}">
                <a16:creationId xmlns:a16="http://schemas.microsoft.com/office/drawing/2014/main" id="{BB632FCD-8F67-5259-8EE6-377839958632}"/>
              </a:ext>
            </a:extLst>
          </p:cNvPr>
          <p:cNvSpPr txBox="1">
            <a:spLocks/>
          </p:cNvSpPr>
          <p:nvPr/>
        </p:nvSpPr>
        <p:spPr>
          <a:xfrm>
            <a:off x="584587" y="2807489"/>
            <a:ext cx="1656184" cy="575089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vert="horz" lIns="91440" tIns="45720" rIns="91440" bIns="45720" rtlCol="0" anchor="ctr">
            <a:normAutofit fontScale="37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h-TH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รอง ผกก.ป.สภ.สะบ้าย้อย</a:t>
            </a:r>
          </a:p>
        </p:txBody>
      </p:sp>
      <p:sp>
        <p:nvSpPr>
          <p:cNvPr id="22" name="ชื่อเรื่อง 1">
            <a:extLst>
              <a:ext uri="{FF2B5EF4-FFF2-40B4-BE49-F238E27FC236}">
                <a16:creationId xmlns:a16="http://schemas.microsoft.com/office/drawing/2014/main" id="{613EC7A8-0E4F-938B-EB99-1B9E448556DA}"/>
              </a:ext>
            </a:extLst>
          </p:cNvPr>
          <p:cNvSpPr txBox="1">
            <a:spLocks/>
          </p:cNvSpPr>
          <p:nvPr/>
        </p:nvSpPr>
        <p:spPr>
          <a:xfrm>
            <a:off x="6516216" y="2804458"/>
            <a:ext cx="2373109" cy="578495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vert="horz" lIns="91440" tIns="45720" rIns="91440" bIns="45720" rtlCol="0" anchor="ctr">
            <a:normAutofit fontScale="37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h-TH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รอง ผกก.(สอบสวน)สภ.สะบ้าย้อย</a:t>
            </a:r>
          </a:p>
        </p:txBody>
      </p:sp>
      <p:sp>
        <p:nvSpPr>
          <p:cNvPr id="23" name="ชื่อเรื่อง 1">
            <a:extLst>
              <a:ext uri="{FF2B5EF4-FFF2-40B4-BE49-F238E27FC236}">
                <a16:creationId xmlns:a16="http://schemas.microsoft.com/office/drawing/2014/main" id="{ADDC6FE0-2073-1ADD-148A-2D6E6645163E}"/>
              </a:ext>
            </a:extLst>
          </p:cNvPr>
          <p:cNvSpPr txBox="1">
            <a:spLocks/>
          </p:cNvSpPr>
          <p:nvPr/>
        </p:nvSpPr>
        <p:spPr>
          <a:xfrm>
            <a:off x="3910444" y="2804458"/>
            <a:ext cx="1872196" cy="578495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vert="horz" lIns="91440" tIns="45720" rIns="91440" bIns="45720" rtlCol="0" anchor="ctr">
            <a:normAutofit fontScale="37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h-TH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รอง ผกก.สส.สภ.สะบ้าย้อย</a:t>
            </a:r>
            <a:endParaRPr lang="th-TH" b="1" dirty="0">
              <a:ln w="12700">
                <a:solidFill>
                  <a:schemeClr val="accent3">
                    <a:lumMod val="50000"/>
                  </a:schemeClr>
                </a:solidFill>
                <a:prstDash val="solid"/>
              </a:ln>
              <a:pattFill prst="narHorz">
                <a:fgClr>
                  <a:schemeClr val="accent3"/>
                </a:fgClr>
                <a:bgClr>
                  <a:schemeClr val="accent3">
                    <a:lumMod val="40000"/>
                    <a:lumOff val="60000"/>
                  </a:schemeClr>
                </a:bgClr>
              </a:pattFill>
              <a:effectLst>
                <a:innerShdw blurRad="177800">
                  <a:schemeClr val="accent3">
                    <a:lumMod val="50000"/>
                  </a:schemeClr>
                </a:innerShdw>
              </a:effectLst>
            </a:endParaRPr>
          </a:p>
        </p:txBody>
      </p:sp>
      <p:sp>
        <p:nvSpPr>
          <p:cNvPr id="25" name="ชื่อเรื่อง 1">
            <a:extLst>
              <a:ext uri="{FF2B5EF4-FFF2-40B4-BE49-F238E27FC236}">
                <a16:creationId xmlns:a16="http://schemas.microsoft.com/office/drawing/2014/main" id="{9E33E6E5-5DF5-D0B5-B88C-BD7B4DF0991B}"/>
              </a:ext>
            </a:extLst>
          </p:cNvPr>
          <p:cNvSpPr txBox="1">
            <a:spLocks/>
          </p:cNvSpPr>
          <p:nvPr/>
        </p:nvSpPr>
        <p:spPr>
          <a:xfrm>
            <a:off x="449867" y="3598099"/>
            <a:ext cx="1941657" cy="832863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h-TH" sz="17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กำลังงานป้องกันปราบปราม</a:t>
            </a:r>
          </a:p>
          <a:p>
            <a:r>
              <a:rPr lang="th-TH" sz="17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และงานธุรการ</a:t>
            </a:r>
          </a:p>
          <a:p>
            <a:r>
              <a:rPr lang="th-TH" sz="17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69 นาย</a:t>
            </a:r>
            <a:endParaRPr lang="th-TH" sz="1700" dirty="0">
              <a:ln w="10160">
                <a:solidFill>
                  <a:schemeClr val="accent1"/>
                </a:solidFill>
                <a:prstDash val="solid"/>
              </a:ln>
              <a:solidFill>
                <a:srgbClr val="FF0000"/>
              </a:solidFill>
              <a:effectLst>
                <a:outerShdw blurRad="38100" dist="32000" dir="540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cxnSp>
        <p:nvCxnSpPr>
          <p:cNvPr id="9" name="ตัวเชื่อมต่อตรง 8">
            <a:extLst>
              <a:ext uri="{FF2B5EF4-FFF2-40B4-BE49-F238E27FC236}">
                <a16:creationId xmlns:a16="http://schemas.microsoft.com/office/drawing/2014/main" id="{DC20E4A5-FF19-05D7-66F2-FFE03979E79C}"/>
              </a:ext>
            </a:extLst>
          </p:cNvPr>
          <p:cNvCxnSpPr>
            <a:cxnSpLocks/>
          </p:cNvCxnSpPr>
          <p:nvPr/>
        </p:nvCxnSpPr>
        <p:spPr>
          <a:xfrm flipV="1">
            <a:off x="1400126" y="2435332"/>
            <a:ext cx="6527284" cy="10632"/>
          </a:xfrm>
          <a:prstGeom prst="line">
            <a:avLst/>
          </a:prstGeom>
          <a:ln w="381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39" name="ตัวเชื่อมต่อตรง 38">
            <a:extLst>
              <a:ext uri="{FF2B5EF4-FFF2-40B4-BE49-F238E27FC236}">
                <a16:creationId xmlns:a16="http://schemas.microsoft.com/office/drawing/2014/main" id="{45FCDFC9-EAE8-F7F5-896C-A8E6053138AC}"/>
              </a:ext>
            </a:extLst>
          </p:cNvPr>
          <p:cNvCxnSpPr>
            <a:cxnSpLocks/>
          </p:cNvCxnSpPr>
          <p:nvPr/>
        </p:nvCxnSpPr>
        <p:spPr>
          <a:xfrm>
            <a:off x="1400126" y="3392397"/>
            <a:ext cx="6745" cy="215146"/>
          </a:xfrm>
          <a:prstGeom prst="line">
            <a:avLst/>
          </a:prstGeom>
          <a:ln w="38100">
            <a:solidFill>
              <a:srgbClr val="CC33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ตัวเชื่อมต่อตรง 40">
            <a:extLst>
              <a:ext uri="{FF2B5EF4-FFF2-40B4-BE49-F238E27FC236}">
                <a16:creationId xmlns:a16="http://schemas.microsoft.com/office/drawing/2014/main" id="{95682C22-62D0-3DAD-51D0-B9DEA7222FB9}"/>
              </a:ext>
            </a:extLst>
          </p:cNvPr>
          <p:cNvCxnSpPr>
            <a:cxnSpLocks/>
            <a:stCxn id="25" idx="2"/>
            <a:endCxn id="62" idx="0"/>
          </p:cNvCxnSpPr>
          <p:nvPr/>
        </p:nvCxnSpPr>
        <p:spPr>
          <a:xfrm flipH="1">
            <a:off x="1420695" y="4430962"/>
            <a:ext cx="1" cy="235236"/>
          </a:xfrm>
          <a:prstGeom prst="line">
            <a:avLst/>
          </a:prstGeom>
          <a:ln w="38100">
            <a:solidFill>
              <a:srgbClr val="CC33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ตัวเชื่อมต่อตรง 46">
            <a:extLst>
              <a:ext uri="{FF2B5EF4-FFF2-40B4-BE49-F238E27FC236}">
                <a16:creationId xmlns:a16="http://schemas.microsoft.com/office/drawing/2014/main" id="{8FA71771-872A-3552-E136-49582E67FB88}"/>
              </a:ext>
            </a:extLst>
          </p:cNvPr>
          <p:cNvCxnSpPr>
            <a:cxnSpLocks/>
          </p:cNvCxnSpPr>
          <p:nvPr/>
        </p:nvCxnSpPr>
        <p:spPr>
          <a:xfrm>
            <a:off x="1406871" y="2415072"/>
            <a:ext cx="0" cy="410021"/>
          </a:xfrm>
          <a:prstGeom prst="line">
            <a:avLst/>
          </a:prstGeom>
          <a:ln w="38100">
            <a:solidFill>
              <a:srgbClr val="CC33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ตัวเชื่อมต่อตรง 48">
            <a:extLst>
              <a:ext uri="{FF2B5EF4-FFF2-40B4-BE49-F238E27FC236}">
                <a16:creationId xmlns:a16="http://schemas.microsoft.com/office/drawing/2014/main" id="{90599F99-A3FC-BCC1-B334-17CFC1572472}"/>
              </a:ext>
            </a:extLst>
          </p:cNvPr>
          <p:cNvCxnSpPr>
            <a:cxnSpLocks/>
          </p:cNvCxnSpPr>
          <p:nvPr/>
        </p:nvCxnSpPr>
        <p:spPr>
          <a:xfrm>
            <a:off x="7927410" y="2420888"/>
            <a:ext cx="0" cy="424841"/>
          </a:xfrm>
          <a:prstGeom prst="line">
            <a:avLst/>
          </a:prstGeom>
          <a:ln w="38100">
            <a:solidFill>
              <a:srgbClr val="CC33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ตัวเชื่อมต่อตรง 54">
            <a:extLst>
              <a:ext uri="{FF2B5EF4-FFF2-40B4-BE49-F238E27FC236}">
                <a16:creationId xmlns:a16="http://schemas.microsoft.com/office/drawing/2014/main" id="{13ABC97F-7772-F6B3-9D12-29BB7BB5D543}"/>
              </a:ext>
            </a:extLst>
          </p:cNvPr>
          <p:cNvCxnSpPr>
            <a:cxnSpLocks/>
          </p:cNvCxnSpPr>
          <p:nvPr/>
        </p:nvCxnSpPr>
        <p:spPr>
          <a:xfrm>
            <a:off x="4833054" y="2435708"/>
            <a:ext cx="0" cy="368750"/>
          </a:xfrm>
          <a:prstGeom prst="line">
            <a:avLst/>
          </a:prstGeom>
          <a:ln w="38100">
            <a:solidFill>
              <a:srgbClr val="CC33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ตัวเชื่อมต่อตรง 57">
            <a:extLst>
              <a:ext uri="{FF2B5EF4-FFF2-40B4-BE49-F238E27FC236}">
                <a16:creationId xmlns:a16="http://schemas.microsoft.com/office/drawing/2014/main" id="{65E474BF-5B69-0F8B-02F0-D0223165567E}"/>
              </a:ext>
            </a:extLst>
          </p:cNvPr>
          <p:cNvCxnSpPr>
            <a:cxnSpLocks/>
            <a:stCxn id="6" idx="2"/>
          </p:cNvCxnSpPr>
          <p:nvPr/>
        </p:nvCxnSpPr>
        <p:spPr>
          <a:xfrm>
            <a:off x="4833054" y="2191367"/>
            <a:ext cx="0" cy="229521"/>
          </a:xfrm>
          <a:prstGeom prst="line">
            <a:avLst/>
          </a:prstGeom>
          <a:ln w="38100">
            <a:solidFill>
              <a:srgbClr val="CC33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ตัวเชื่อมต่อตรง 70">
            <a:extLst>
              <a:ext uri="{FF2B5EF4-FFF2-40B4-BE49-F238E27FC236}">
                <a16:creationId xmlns:a16="http://schemas.microsoft.com/office/drawing/2014/main" id="{455BA236-486A-E4DD-7FE4-63B3D8469946}"/>
              </a:ext>
            </a:extLst>
          </p:cNvPr>
          <p:cNvCxnSpPr>
            <a:cxnSpLocks/>
          </p:cNvCxnSpPr>
          <p:nvPr/>
        </p:nvCxnSpPr>
        <p:spPr>
          <a:xfrm>
            <a:off x="4839798" y="3365421"/>
            <a:ext cx="6745" cy="621091"/>
          </a:xfrm>
          <a:prstGeom prst="line">
            <a:avLst/>
          </a:prstGeom>
          <a:ln w="38100">
            <a:solidFill>
              <a:srgbClr val="CC33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ตัวเชื่อมต่อตรง 75">
            <a:extLst>
              <a:ext uri="{FF2B5EF4-FFF2-40B4-BE49-F238E27FC236}">
                <a16:creationId xmlns:a16="http://schemas.microsoft.com/office/drawing/2014/main" id="{A41FEAF7-63BF-D35A-52CF-F9B58B9CFC74}"/>
              </a:ext>
            </a:extLst>
          </p:cNvPr>
          <p:cNvCxnSpPr>
            <a:cxnSpLocks/>
          </p:cNvCxnSpPr>
          <p:nvPr/>
        </p:nvCxnSpPr>
        <p:spPr>
          <a:xfrm>
            <a:off x="7927410" y="3375143"/>
            <a:ext cx="0" cy="222956"/>
          </a:xfrm>
          <a:prstGeom prst="line">
            <a:avLst/>
          </a:prstGeom>
          <a:ln w="38100">
            <a:solidFill>
              <a:srgbClr val="CC33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ชื่อเรื่อง 1">
            <a:extLst>
              <a:ext uri="{FF2B5EF4-FFF2-40B4-BE49-F238E27FC236}">
                <a16:creationId xmlns:a16="http://schemas.microsoft.com/office/drawing/2014/main" id="{BD50045A-130F-E25F-A05A-D0725BD6751E}"/>
              </a:ext>
            </a:extLst>
          </p:cNvPr>
          <p:cNvSpPr txBox="1">
            <a:spLocks/>
          </p:cNvSpPr>
          <p:nvPr/>
        </p:nvSpPr>
        <p:spPr>
          <a:xfrm>
            <a:off x="449867" y="4666198"/>
            <a:ext cx="1941656" cy="638331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h-TH" sz="17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กำลังงานจราจรและงานธุรการ</a:t>
            </a:r>
          </a:p>
          <a:p>
            <a:r>
              <a:rPr lang="th-TH" sz="17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10 นาย</a:t>
            </a:r>
            <a:endParaRPr lang="th-TH" sz="1700" dirty="0">
              <a:ln w="10160">
                <a:solidFill>
                  <a:schemeClr val="accent1"/>
                </a:solidFill>
                <a:prstDash val="solid"/>
              </a:ln>
              <a:solidFill>
                <a:srgbClr val="FF0000"/>
              </a:solidFill>
              <a:effectLst>
                <a:outerShdw blurRad="38100" dist="32000" dir="540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64" name="ชื่อเรื่อง 1">
            <a:extLst>
              <a:ext uri="{FF2B5EF4-FFF2-40B4-BE49-F238E27FC236}">
                <a16:creationId xmlns:a16="http://schemas.microsoft.com/office/drawing/2014/main" id="{7CB28496-58DA-C389-F859-985CFCAF339C}"/>
              </a:ext>
            </a:extLst>
          </p:cNvPr>
          <p:cNvSpPr txBox="1">
            <a:spLocks/>
          </p:cNvSpPr>
          <p:nvPr/>
        </p:nvSpPr>
        <p:spPr>
          <a:xfrm>
            <a:off x="429298" y="5548811"/>
            <a:ext cx="1941656" cy="57243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h-TH" sz="17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กำลังงานอำนวยการ</a:t>
            </a:r>
          </a:p>
          <a:p>
            <a:r>
              <a:rPr lang="th-TH" sz="17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22  นาย</a:t>
            </a:r>
            <a:endParaRPr lang="th-TH" sz="1700" dirty="0">
              <a:ln w="10160">
                <a:solidFill>
                  <a:schemeClr val="accent1"/>
                </a:solidFill>
                <a:prstDash val="solid"/>
              </a:ln>
              <a:solidFill>
                <a:srgbClr val="FF0000"/>
              </a:solidFill>
              <a:effectLst>
                <a:outerShdw blurRad="38100" dist="32000" dir="540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65" name="ชื่อเรื่อง 1">
            <a:extLst>
              <a:ext uri="{FF2B5EF4-FFF2-40B4-BE49-F238E27FC236}">
                <a16:creationId xmlns:a16="http://schemas.microsoft.com/office/drawing/2014/main" id="{8BBC6EEA-D7E4-5B89-E11A-B295C062209E}"/>
              </a:ext>
            </a:extLst>
          </p:cNvPr>
          <p:cNvSpPr txBox="1">
            <a:spLocks/>
          </p:cNvSpPr>
          <p:nvPr/>
        </p:nvSpPr>
        <p:spPr>
          <a:xfrm>
            <a:off x="3779915" y="3598099"/>
            <a:ext cx="2194844" cy="704041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h-TH" sz="17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กำลังงานสืบสวนและงานธุรการ</a:t>
            </a:r>
          </a:p>
          <a:p>
            <a:r>
              <a:rPr lang="th-TH" sz="17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23 นาย</a:t>
            </a:r>
            <a:endParaRPr lang="th-TH" sz="1700" dirty="0">
              <a:ln w="10160">
                <a:solidFill>
                  <a:schemeClr val="accent1"/>
                </a:solidFill>
                <a:prstDash val="solid"/>
              </a:ln>
              <a:solidFill>
                <a:srgbClr val="FF0000"/>
              </a:solidFill>
              <a:effectLst>
                <a:outerShdw blurRad="38100" dist="32000" dir="540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66" name="ชื่อเรื่อง 1">
            <a:extLst>
              <a:ext uri="{FF2B5EF4-FFF2-40B4-BE49-F238E27FC236}">
                <a16:creationId xmlns:a16="http://schemas.microsoft.com/office/drawing/2014/main" id="{92C0FEBA-181D-98FC-995C-A5DE00B9D321}"/>
              </a:ext>
            </a:extLst>
          </p:cNvPr>
          <p:cNvSpPr txBox="1">
            <a:spLocks/>
          </p:cNvSpPr>
          <p:nvPr/>
        </p:nvSpPr>
        <p:spPr>
          <a:xfrm>
            <a:off x="6660235" y="3598101"/>
            <a:ext cx="2135158" cy="704039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h-TH" sz="17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กำลังงานสอบสวนและงานธุรการ</a:t>
            </a:r>
          </a:p>
          <a:p>
            <a:r>
              <a:rPr lang="th-TH" sz="17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27  นาย</a:t>
            </a:r>
            <a:endParaRPr lang="th-TH" sz="1700" dirty="0">
              <a:ln w="10160">
                <a:solidFill>
                  <a:schemeClr val="accent1"/>
                </a:solidFill>
                <a:prstDash val="solid"/>
              </a:ln>
              <a:solidFill>
                <a:srgbClr val="FF0000"/>
              </a:solidFill>
              <a:effectLst>
                <a:outerShdw blurRad="38100" dist="32000" dir="540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cxnSp>
        <p:nvCxnSpPr>
          <p:cNvPr id="70" name="ตัวเชื่อมต่อตรง 69">
            <a:extLst>
              <a:ext uri="{FF2B5EF4-FFF2-40B4-BE49-F238E27FC236}">
                <a16:creationId xmlns:a16="http://schemas.microsoft.com/office/drawing/2014/main" id="{FF793C55-6F83-787D-712F-3BEC64180899}"/>
              </a:ext>
            </a:extLst>
          </p:cNvPr>
          <p:cNvCxnSpPr>
            <a:cxnSpLocks/>
          </p:cNvCxnSpPr>
          <p:nvPr/>
        </p:nvCxnSpPr>
        <p:spPr>
          <a:xfrm>
            <a:off x="1413806" y="5330981"/>
            <a:ext cx="0" cy="217830"/>
          </a:xfrm>
          <a:prstGeom prst="line">
            <a:avLst/>
          </a:prstGeom>
          <a:ln w="38100">
            <a:solidFill>
              <a:srgbClr val="CC33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791684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BDDA74-D8CC-DB36-4C23-4CFEC0AD72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>
            <a:extLst>
              <a:ext uri="{FF2B5EF4-FFF2-40B4-BE49-F238E27FC236}">
                <a16:creationId xmlns:a16="http://schemas.microsoft.com/office/drawing/2014/main" id="{78B7BC83-4BB3-A97B-035A-786D2ECAD69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79795" y="460737"/>
            <a:ext cx="6752730" cy="578495"/>
          </a:xfrm>
          <a:solidFill>
            <a:srgbClr val="002060"/>
          </a:solidFill>
          <a:ln w="12700">
            <a:solidFill>
              <a:schemeClr val="bg1"/>
            </a:solidFill>
          </a:ln>
        </p:spPr>
        <p:txBody>
          <a:bodyPr>
            <a:noAutofit/>
          </a:bodyPr>
          <a:lstStyle/>
          <a:p>
            <a:r>
              <a:rPr lang="th-TH" sz="3600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          สถานภาพกำลังพล และขีดความสามารถ</a:t>
            </a:r>
          </a:p>
        </p:txBody>
      </p:sp>
      <p:sp>
        <p:nvSpPr>
          <p:cNvPr id="6" name="ชื่อเรื่อง 1">
            <a:extLst>
              <a:ext uri="{FF2B5EF4-FFF2-40B4-BE49-F238E27FC236}">
                <a16:creationId xmlns:a16="http://schemas.microsoft.com/office/drawing/2014/main" id="{2D63919B-09A0-C609-8739-FA15230EA0C2}"/>
              </a:ext>
            </a:extLst>
          </p:cNvPr>
          <p:cNvSpPr txBox="1">
            <a:spLocks/>
          </p:cNvSpPr>
          <p:nvPr/>
        </p:nvSpPr>
        <p:spPr>
          <a:xfrm>
            <a:off x="2114192" y="1194182"/>
            <a:ext cx="4896546" cy="578495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solidFill>
              <a:schemeClr val="bg1"/>
            </a:solidFill>
          </a:ln>
        </p:spPr>
        <p:txBody>
          <a:bodyPr vert="horz" lIns="91440" tIns="45720" rIns="91440" bIns="45720" rtlCol="0" anchor="ctr">
            <a:normAutofit fontScale="82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h-TH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อัตราอนุญาตกำลังพล รวม 170 อัตรา</a:t>
            </a:r>
          </a:p>
        </p:txBody>
      </p:sp>
      <p:sp>
        <p:nvSpPr>
          <p:cNvPr id="10" name="ชื่อเรื่อง 1">
            <a:extLst>
              <a:ext uri="{FF2B5EF4-FFF2-40B4-BE49-F238E27FC236}">
                <a16:creationId xmlns:a16="http://schemas.microsoft.com/office/drawing/2014/main" id="{E2084BCD-304A-808B-95F8-A279F8C8712A}"/>
              </a:ext>
            </a:extLst>
          </p:cNvPr>
          <p:cNvSpPr txBox="1">
            <a:spLocks/>
          </p:cNvSpPr>
          <p:nvPr/>
        </p:nvSpPr>
        <p:spPr>
          <a:xfrm>
            <a:off x="467542" y="1986541"/>
            <a:ext cx="1656184" cy="57508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txBody>
          <a:bodyPr vert="horz" lIns="91440" tIns="45720" rIns="91440" bIns="45720" rtlCol="0" anchor="ctr">
            <a:normAutofit fontScale="82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h-TH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ระดับ</a:t>
            </a:r>
          </a:p>
        </p:txBody>
      </p:sp>
      <p:pic>
        <p:nvPicPr>
          <p:cNvPr id="4" name="รูปภาพ 3">
            <a:extLst>
              <a:ext uri="{FF2B5EF4-FFF2-40B4-BE49-F238E27FC236}">
                <a16:creationId xmlns:a16="http://schemas.microsoft.com/office/drawing/2014/main" id="{BF8BE6E6-06B1-210F-9778-E4A19081317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9795" y="452815"/>
            <a:ext cx="1243931" cy="598431"/>
          </a:xfrm>
          <a:prstGeom prst="rect">
            <a:avLst/>
          </a:prstGeom>
        </p:spPr>
      </p:pic>
      <p:pic>
        <p:nvPicPr>
          <p:cNvPr id="7" name="รูปภาพ 6">
            <a:extLst>
              <a:ext uri="{FF2B5EF4-FFF2-40B4-BE49-F238E27FC236}">
                <a16:creationId xmlns:a16="http://schemas.microsoft.com/office/drawing/2014/main" id="{1EB7B63E-77F2-EF1E-C4E0-DC4178A2C51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1040" y="460737"/>
            <a:ext cx="421485" cy="573937"/>
          </a:xfrm>
          <a:prstGeom prst="rect">
            <a:avLst/>
          </a:prstGeom>
        </p:spPr>
      </p:pic>
      <p:sp>
        <p:nvSpPr>
          <p:cNvPr id="28" name="ชื่อเรื่อง 1">
            <a:extLst>
              <a:ext uri="{FF2B5EF4-FFF2-40B4-BE49-F238E27FC236}">
                <a16:creationId xmlns:a16="http://schemas.microsoft.com/office/drawing/2014/main" id="{44FD177F-02D7-F512-478B-49EE0EE47B3B}"/>
              </a:ext>
            </a:extLst>
          </p:cNvPr>
          <p:cNvSpPr txBox="1">
            <a:spLocks/>
          </p:cNvSpPr>
          <p:nvPr/>
        </p:nvSpPr>
        <p:spPr>
          <a:xfrm>
            <a:off x="467542" y="2757366"/>
            <a:ext cx="1656184" cy="57508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txBody>
          <a:bodyPr vert="horz" lIns="91440" tIns="45720" rIns="91440" bIns="45720" rtlCol="0" anchor="ctr">
            <a:normAutofit fontScale="82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h-TH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สัญญาบัตร</a:t>
            </a:r>
          </a:p>
        </p:txBody>
      </p:sp>
      <p:sp>
        <p:nvSpPr>
          <p:cNvPr id="29" name="ชื่อเรื่อง 1">
            <a:extLst>
              <a:ext uri="{FF2B5EF4-FFF2-40B4-BE49-F238E27FC236}">
                <a16:creationId xmlns:a16="http://schemas.microsoft.com/office/drawing/2014/main" id="{F09DF57A-2C6F-BE18-E0D6-DD4508565790}"/>
              </a:ext>
            </a:extLst>
          </p:cNvPr>
          <p:cNvSpPr txBox="1">
            <a:spLocks/>
          </p:cNvSpPr>
          <p:nvPr/>
        </p:nvSpPr>
        <p:spPr>
          <a:xfrm>
            <a:off x="467542" y="3548497"/>
            <a:ext cx="1656184" cy="57508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txBody>
          <a:bodyPr vert="horz" lIns="91440" tIns="45720" rIns="91440" bIns="45720" rtlCol="0" anchor="ctr">
            <a:normAutofit fontScale="82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h-TH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ประทวน</a:t>
            </a:r>
          </a:p>
        </p:txBody>
      </p:sp>
      <p:sp>
        <p:nvSpPr>
          <p:cNvPr id="30" name="ชื่อเรื่อง 1">
            <a:extLst>
              <a:ext uri="{FF2B5EF4-FFF2-40B4-BE49-F238E27FC236}">
                <a16:creationId xmlns:a16="http://schemas.microsoft.com/office/drawing/2014/main" id="{79B66E9F-AC03-22C6-D618-124C01C6694B}"/>
              </a:ext>
            </a:extLst>
          </p:cNvPr>
          <p:cNvSpPr txBox="1">
            <a:spLocks/>
          </p:cNvSpPr>
          <p:nvPr/>
        </p:nvSpPr>
        <p:spPr>
          <a:xfrm>
            <a:off x="467542" y="4359709"/>
            <a:ext cx="1656184" cy="57508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txBody>
          <a:bodyPr vert="horz" lIns="91440" tIns="45720" rIns="91440" bIns="45720" rtlCol="0" anchor="ctr">
            <a:normAutofit fontScale="82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h-TH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รวม</a:t>
            </a:r>
          </a:p>
        </p:txBody>
      </p:sp>
      <p:sp>
        <p:nvSpPr>
          <p:cNvPr id="31" name="ชื่อเรื่อง 1">
            <a:extLst>
              <a:ext uri="{FF2B5EF4-FFF2-40B4-BE49-F238E27FC236}">
                <a16:creationId xmlns:a16="http://schemas.microsoft.com/office/drawing/2014/main" id="{3F27E24B-DDEB-DEB2-2DFC-28E156DF9D0F}"/>
              </a:ext>
            </a:extLst>
          </p:cNvPr>
          <p:cNvSpPr txBox="1">
            <a:spLocks/>
          </p:cNvSpPr>
          <p:nvPr/>
        </p:nvSpPr>
        <p:spPr>
          <a:xfrm>
            <a:off x="2254260" y="1969177"/>
            <a:ext cx="1656184" cy="575089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txBody>
          <a:bodyPr vert="horz" lIns="91440" tIns="45720" rIns="91440" bIns="45720" rtlCol="0" anchor="ctr">
            <a:normAutofit fontScale="82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h-TH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อนุญาต</a:t>
            </a:r>
          </a:p>
        </p:txBody>
      </p:sp>
      <p:sp>
        <p:nvSpPr>
          <p:cNvPr id="32" name="ชื่อเรื่อง 1">
            <a:extLst>
              <a:ext uri="{FF2B5EF4-FFF2-40B4-BE49-F238E27FC236}">
                <a16:creationId xmlns:a16="http://schemas.microsoft.com/office/drawing/2014/main" id="{B8A6E519-C385-9DB1-787D-A88345522194}"/>
              </a:ext>
            </a:extLst>
          </p:cNvPr>
          <p:cNvSpPr txBox="1">
            <a:spLocks/>
          </p:cNvSpPr>
          <p:nvPr/>
        </p:nvSpPr>
        <p:spPr>
          <a:xfrm>
            <a:off x="2265619" y="2756782"/>
            <a:ext cx="1656184" cy="575089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txBody>
          <a:bodyPr vert="horz" lIns="91440" tIns="45720" rIns="91440" bIns="45720" rtlCol="0" anchor="ctr">
            <a:normAutofit fontScale="82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h-TH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42</a:t>
            </a:r>
          </a:p>
        </p:txBody>
      </p:sp>
      <p:sp>
        <p:nvSpPr>
          <p:cNvPr id="33" name="ชื่อเรื่อง 1">
            <a:extLst>
              <a:ext uri="{FF2B5EF4-FFF2-40B4-BE49-F238E27FC236}">
                <a16:creationId xmlns:a16="http://schemas.microsoft.com/office/drawing/2014/main" id="{24592F65-AD76-2F68-C5AE-A7EC2811A85F}"/>
              </a:ext>
            </a:extLst>
          </p:cNvPr>
          <p:cNvSpPr txBox="1">
            <a:spLocks/>
          </p:cNvSpPr>
          <p:nvPr/>
        </p:nvSpPr>
        <p:spPr>
          <a:xfrm>
            <a:off x="2254260" y="3570740"/>
            <a:ext cx="1656184" cy="575089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txBody>
          <a:bodyPr vert="horz" lIns="91440" tIns="45720" rIns="91440" bIns="45720" rtlCol="0" anchor="ctr">
            <a:normAutofit fontScale="82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h-TH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128</a:t>
            </a:r>
          </a:p>
        </p:txBody>
      </p:sp>
      <p:sp>
        <p:nvSpPr>
          <p:cNvPr id="34" name="ชื่อเรื่อง 1">
            <a:extLst>
              <a:ext uri="{FF2B5EF4-FFF2-40B4-BE49-F238E27FC236}">
                <a16:creationId xmlns:a16="http://schemas.microsoft.com/office/drawing/2014/main" id="{238162C4-6879-80B0-6F57-E7CAC4855229}"/>
              </a:ext>
            </a:extLst>
          </p:cNvPr>
          <p:cNvSpPr txBox="1">
            <a:spLocks/>
          </p:cNvSpPr>
          <p:nvPr/>
        </p:nvSpPr>
        <p:spPr>
          <a:xfrm>
            <a:off x="2254260" y="4369688"/>
            <a:ext cx="1656184" cy="575089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txBody>
          <a:bodyPr vert="horz" lIns="91440" tIns="45720" rIns="91440" bIns="45720" rtlCol="0" anchor="ctr">
            <a:normAutofit fontScale="82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h-TH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170</a:t>
            </a:r>
          </a:p>
        </p:txBody>
      </p:sp>
      <p:sp>
        <p:nvSpPr>
          <p:cNvPr id="35" name="ชื่อเรื่อง 1">
            <a:extLst>
              <a:ext uri="{FF2B5EF4-FFF2-40B4-BE49-F238E27FC236}">
                <a16:creationId xmlns:a16="http://schemas.microsoft.com/office/drawing/2014/main" id="{20A12039-9E71-6E7C-F511-8A602F89F492}"/>
              </a:ext>
            </a:extLst>
          </p:cNvPr>
          <p:cNvSpPr txBox="1">
            <a:spLocks/>
          </p:cNvSpPr>
          <p:nvPr/>
        </p:nvSpPr>
        <p:spPr>
          <a:xfrm>
            <a:off x="4040978" y="1992017"/>
            <a:ext cx="1323110" cy="575089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vert="horz" lIns="91440" tIns="45720" rIns="91440" bIns="45720" rtlCol="0" anchor="ctr">
            <a:normAutofit fontScale="82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h-TH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คนครอง</a:t>
            </a:r>
          </a:p>
        </p:txBody>
      </p:sp>
      <p:sp>
        <p:nvSpPr>
          <p:cNvPr id="36" name="ชื่อเรื่อง 1">
            <a:extLst>
              <a:ext uri="{FF2B5EF4-FFF2-40B4-BE49-F238E27FC236}">
                <a16:creationId xmlns:a16="http://schemas.microsoft.com/office/drawing/2014/main" id="{D59C21A3-579B-1112-DA3E-830B3CDC93DE}"/>
              </a:ext>
            </a:extLst>
          </p:cNvPr>
          <p:cNvSpPr txBox="1">
            <a:spLocks/>
          </p:cNvSpPr>
          <p:nvPr/>
        </p:nvSpPr>
        <p:spPr>
          <a:xfrm>
            <a:off x="5494622" y="1986541"/>
            <a:ext cx="1093602" cy="575089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txBody>
          <a:bodyPr vert="horz" lIns="91440" tIns="45720" rIns="91440" bIns="45720" rtlCol="0" anchor="ctr">
            <a:normAutofit fontScale="82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h-TH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ว่าง</a:t>
            </a:r>
          </a:p>
        </p:txBody>
      </p:sp>
      <p:sp>
        <p:nvSpPr>
          <p:cNvPr id="37" name="ชื่อเรื่อง 1">
            <a:extLst>
              <a:ext uri="{FF2B5EF4-FFF2-40B4-BE49-F238E27FC236}">
                <a16:creationId xmlns:a16="http://schemas.microsoft.com/office/drawing/2014/main" id="{B18802FD-590D-6ADB-57D9-F7719C795388}"/>
              </a:ext>
            </a:extLst>
          </p:cNvPr>
          <p:cNvSpPr txBox="1">
            <a:spLocks/>
          </p:cNvSpPr>
          <p:nvPr/>
        </p:nvSpPr>
        <p:spPr>
          <a:xfrm>
            <a:off x="4063696" y="2778283"/>
            <a:ext cx="1323110" cy="575089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vert="horz" lIns="91440" tIns="45720" rIns="91440" bIns="45720" rtlCol="0" anchor="ctr">
            <a:normAutofit fontScale="82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h-TH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31</a:t>
            </a:r>
          </a:p>
        </p:txBody>
      </p:sp>
      <p:sp>
        <p:nvSpPr>
          <p:cNvPr id="38" name="ชื่อเรื่อง 1">
            <a:extLst>
              <a:ext uri="{FF2B5EF4-FFF2-40B4-BE49-F238E27FC236}">
                <a16:creationId xmlns:a16="http://schemas.microsoft.com/office/drawing/2014/main" id="{FC4C9234-300E-5FF6-D9FF-8949146584C3}"/>
              </a:ext>
            </a:extLst>
          </p:cNvPr>
          <p:cNvSpPr txBox="1">
            <a:spLocks/>
          </p:cNvSpPr>
          <p:nvPr/>
        </p:nvSpPr>
        <p:spPr>
          <a:xfrm>
            <a:off x="4040978" y="3571267"/>
            <a:ext cx="1323110" cy="575089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vert="horz" lIns="91440" tIns="45720" rIns="91440" bIns="45720" rtlCol="0" anchor="ctr">
            <a:normAutofit fontScale="82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h-TH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121</a:t>
            </a:r>
          </a:p>
        </p:txBody>
      </p:sp>
      <p:sp>
        <p:nvSpPr>
          <p:cNvPr id="40" name="ชื่อเรื่อง 1">
            <a:extLst>
              <a:ext uri="{FF2B5EF4-FFF2-40B4-BE49-F238E27FC236}">
                <a16:creationId xmlns:a16="http://schemas.microsoft.com/office/drawing/2014/main" id="{05B5202A-014B-DE99-57C1-D7F0BDD3A2AE}"/>
              </a:ext>
            </a:extLst>
          </p:cNvPr>
          <p:cNvSpPr txBox="1">
            <a:spLocks/>
          </p:cNvSpPr>
          <p:nvPr/>
        </p:nvSpPr>
        <p:spPr>
          <a:xfrm>
            <a:off x="4040978" y="4374285"/>
            <a:ext cx="1323110" cy="575089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vert="horz" lIns="91440" tIns="45720" rIns="91440" bIns="45720" rtlCol="0" anchor="ctr">
            <a:normAutofit fontScale="82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h-TH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152</a:t>
            </a:r>
          </a:p>
        </p:txBody>
      </p:sp>
      <p:sp>
        <p:nvSpPr>
          <p:cNvPr id="42" name="ชื่อเรื่อง 1">
            <a:extLst>
              <a:ext uri="{FF2B5EF4-FFF2-40B4-BE49-F238E27FC236}">
                <a16:creationId xmlns:a16="http://schemas.microsoft.com/office/drawing/2014/main" id="{9569C12D-1485-2CE2-6F32-9B2647A1C2E3}"/>
              </a:ext>
            </a:extLst>
          </p:cNvPr>
          <p:cNvSpPr txBox="1">
            <a:spLocks/>
          </p:cNvSpPr>
          <p:nvPr/>
        </p:nvSpPr>
        <p:spPr>
          <a:xfrm>
            <a:off x="5510025" y="2795981"/>
            <a:ext cx="1093602" cy="575089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txBody>
          <a:bodyPr vert="horz" lIns="91440" tIns="45720" rIns="91440" bIns="45720" rtlCol="0" anchor="ctr">
            <a:normAutofit fontScale="82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h-TH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11</a:t>
            </a:r>
          </a:p>
        </p:txBody>
      </p:sp>
      <p:sp>
        <p:nvSpPr>
          <p:cNvPr id="43" name="ชื่อเรื่อง 1">
            <a:extLst>
              <a:ext uri="{FF2B5EF4-FFF2-40B4-BE49-F238E27FC236}">
                <a16:creationId xmlns:a16="http://schemas.microsoft.com/office/drawing/2014/main" id="{DA92DBCC-E2C3-97DF-8B7E-406EBC3A88F5}"/>
              </a:ext>
            </a:extLst>
          </p:cNvPr>
          <p:cNvSpPr txBox="1">
            <a:spLocks/>
          </p:cNvSpPr>
          <p:nvPr/>
        </p:nvSpPr>
        <p:spPr>
          <a:xfrm>
            <a:off x="5510025" y="3532463"/>
            <a:ext cx="1093602" cy="575089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txBody>
          <a:bodyPr vert="horz" lIns="91440" tIns="45720" rIns="91440" bIns="45720" rtlCol="0" anchor="ctr">
            <a:normAutofit fontScale="82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h-TH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7</a:t>
            </a:r>
          </a:p>
        </p:txBody>
      </p:sp>
      <p:sp>
        <p:nvSpPr>
          <p:cNvPr id="44" name="ชื่อเรื่อง 1">
            <a:extLst>
              <a:ext uri="{FF2B5EF4-FFF2-40B4-BE49-F238E27FC236}">
                <a16:creationId xmlns:a16="http://schemas.microsoft.com/office/drawing/2014/main" id="{2B5F6F4A-CB9E-45FF-617F-63A5CF7A1983}"/>
              </a:ext>
            </a:extLst>
          </p:cNvPr>
          <p:cNvSpPr txBox="1">
            <a:spLocks/>
          </p:cNvSpPr>
          <p:nvPr/>
        </p:nvSpPr>
        <p:spPr>
          <a:xfrm>
            <a:off x="5514690" y="4359708"/>
            <a:ext cx="1093602" cy="575089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txBody>
          <a:bodyPr vert="horz" lIns="91440" tIns="45720" rIns="91440" bIns="45720" rtlCol="0" anchor="ctr">
            <a:normAutofit fontScale="82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h-TH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18</a:t>
            </a:r>
          </a:p>
        </p:txBody>
      </p:sp>
      <p:sp>
        <p:nvSpPr>
          <p:cNvPr id="45" name="ชื่อเรื่อง 1">
            <a:extLst>
              <a:ext uri="{FF2B5EF4-FFF2-40B4-BE49-F238E27FC236}">
                <a16:creationId xmlns:a16="http://schemas.microsoft.com/office/drawing/2014/main" id="{FFC5399F-7123-ED2C-B9B8-245C013577B7}"/>
              </a:ext>
            </a:extLst>
          </p:cNvPr>
          <p:cNvSpPr txBox="1">
            <a:spLocks/>
          </p:cNvSpPr>
          <p:nvPr/>
        </p:nvSpPr>
        <p:spPr>
          <a:xfrm>
            <a:off x="6746140" y="1973331"/>
            <a:ext cx="2146339" cy="575089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txBody>
          <a:bodyPr vert="horz" lIns="91440" tIns="45720" rIns="91440" bIns="45720" rtlCol="0" anchor="ctr">
            <a:normAutofit fontScale="82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h-TH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หมายเหตุ</a:t>
            </a:r>
          </a:p>
        </p:txBody>
      </p:sp>
      <p:sp>
        <p:nvSpPr>
          <p:cNvPr id="46" name="ชื่อเรื่อง 1">
            <a:extLst>
              <a:ext uri="{FF2B5EF4-FFF2-40B4-BE49-F238E27FC236}">
                <a16:creationId xmlns:a16="http://schemas.microsoft.com/office/drawing/2014/main" id="{D7A93E25-2278-DBC6-2B86-000B0C425BEE}"/>
              </a:ext>
            </a:extLst>
          </p:cNvPr>
          <p:cNvSpPr txBox="1">
            <a:spLocks/>
          </p:cNvSpPr>
          <p:nvPr/>
        </p:nvSpPr>
        <p:spPr>
          <a:xfrm>
            <a:off x="6758978" y="2795981"/>
            <a:ext cx="2146339" cy="575089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th-TH" sz="2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ไปช่วยราชการ (ส.) –  นาย</a:t>
            </a:r>
          </a:p>
          <a:p>
            <a:pPr algn="l"/>
            <a:r>
              <a:rPr lang="th-TH" sz="2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                        (ป.)  4  นาย</a:t>
            </a:r>
          </a:p>
        </p:txBody>
      </p:sp>
      <p:sp>
        <p:nvSpPr>
          <p:cNvPr id="48" name="ชื่อเรื่อง 1">
            <a:extLst>
              <a:ext uri="{FF2B5EF4-FFF2-40B4-BE49-F238E27FC236}">
                <a16:creationId xmlns:a16="http://schemas.microsoft.com/office/drawing/2014/main" id="{CDE45923-6673-A475-2A81-BB13374B6FAA}"/>
              </a:ext>
            </a:extLst>
          </p:cNvPr>
          <p:cNvSpPr txBox="1">
            <a:spLocks/>
          </p:cNvSpPr>
          <p:nvPr/>
        </p:nvSpPr>
        <p:spPr>
          <a:xfrm>
            <a:off x="6746138" y="3532462"/>
            <a:ext cx="2146339" cy="613893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l">
              <a:spcBef>
                <a:spcPts val="0"/>
              </a:spcBef>
            </a:pPr>
            <a:r>
              <a:rPr lang="th-TH" sz="1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ea typeface="+mn-ea"/>
              </a:rPr>
              <a:t>มาช่วยราชการ   (ส.) –  นาย</a:t>
            </a:r>
          </a:p>
          <a:p>
            <a:pPr lvl="0" algn="l">
              <a:spcBef>
                <a:spcPts val="0"/>
              </a:spcBef>
            </a:pPr>
            <a:r>
              <a:rPr lang="th-TH" sz="1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ea typeface="+mn-ea"/>
              </a:rPr>
              <a:t>                           (ป.)   1  นาย</a:t>
            </a:r>
          </a:p>
        </p:txBody>
      </p:sp>
      <p:sp>
        <p:nvSpPr>
          <p:cNvPr id="50" name="ชื่อเรื่อง 1">
            <a:extLst>
              <a:ext uri="{FF2B5EF4-FFF2-40B4-BE49-F238E27FC236}">
                <a16:creationId xmlns:a16="http://schemas.microsoft.com/office/drawing/2014/main" id="{B0E034DE-9ECD-2412-6E77-0D49A6DA183F}"/>
              </a:ext>
            </a:extLst>
          </p:cNvPr>
          <p:cNvSpPr txBox="1">
            <a:spLocks/>
          </p:cNvSpPr>
          <p:nvPr/>
        </p:nvSpPr>
        <p:spPr>
          <a:xfrm>
            <a:off x="6758978" y="4359707"/>
            <a:ext cx="2146339" cy="869493"/>
          </a:xfrm>
          <a:prstGeom prst="rect">
            <a:avLst/>
          </a:prstGeom>
          <a:solidFill>
            <a:srgbClr val="FF3300"/>
          </a:solidFill>
          <a:ln>
            <a:noFill/>
          </a:ln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h-TH" sz="26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กำลังปฏิบัติหน้าที่จริง</a:t>
            </a:r>
          </a:p>
          <a:p>
            <a:r>
              <a:rPr lang="th-TH" sz="26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149  นาย</a:t>
            </a:r>
          </a:p>
        </p:txBody>
      </p:sp>
      <p:sp>
        <p:nvSpPr>
          <p:cNvPr id="3" name="กล่องข้อความ 2">
            <a:extLst>
              <a:ext uri="{FF2B5EF4-FFF2-40B4-BE49-F238E27FC236}">
                <a16:creationId xmlns:a16="http://schemas.microsoft.com/office/drawing/2014/main" id="{6F82A185-3118-A7F6-DD16-153031FB3EE4}"/>
              </a:ext>
            </a:extLst>
          </p:cNvPr>
          <p:cNvSpPr txBox="1"/>
          <p:nvPr/>
        </p:nvSpPr>
        <p:spPr>
          <a:xfrm>
            <a:off x="1203268" y="6135653"/>
            <a:ext cx="28604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dirty="0"/>
              <a:t>ข้อมูล ณ วันที่ </a:t>
            </a:r>
            <a:r>
              <a:rPr lang="en-US" sz="2400" dirty="0"/>
              <a:t>20 </a:t>
            </a:r>
            <a:r>
              <a:rPr lang="th-TH" sz="2400" dirty="0"/>
              <a:t>เม</a:t>
            </a:r>
            <a:r>
              <a:rPr lang="en-US" sz="2400" dirty="0"/>
              <a:t>.</a:t>
            </a:r>
            <a:r>
              <a:rPr lang="th-TH" sz="2400" dirty="0"/>
              <a:t>ย</a:t>
            </a:r>
            <a:r>
              <a:rPr lang="en-US" sz="2400" dirty="0"/>
              <a:t>.69</a:t>
            </a:r>
            <a:endParaRPr lang="th-TH" sz="2400" dirty="0"/>
          </a:p>
        </p:txBody>
      </p:sp>
    </p:spTree>
    <p:extLst>
      <p:ext uri="{BB962C8B-B14F-4D97-AF65-F5344CB8AC3E}">
        <p14:creationId xmlns:p14="http://schemas.microsoft.com/office/powerpoint/2010/main" val="363044714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B6623C-CA05-F744-286B-5C255FA8AF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>
            <a:extLst>
              <a:ext uri="{FF2B5EF4-FFF2-40B4-BE49-F238E27FC236}">
                <a16:creationId xmlns:a16="http://schemas.microsoft.com/office/drawing/2014/main" id="{4232CABA-59E5-DC21-1B3F-B2CE2EEE3FE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95635" y="114983"/>
            <a:ext cx="6752730" cy="578495"/>
          </a:xfrm>
          <a:solidFill>
            <a:srgbClr val="002060"/>
          </a:solidFill>
          <a:ln w="12700">
            <a:solidFill>
              <a:schemeClr val="bg1"/>
            </a:solidFill>
          </a:ln>
        </p:spPr>
        <p:txBody>
          <a:bodyPr>
            <a:noAutofit/>
          </a:bodyPr>
          <a:lstStyle/>
          <a:p>
            <a:r>
              <a:rPr lang="th-TH" sz="3600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          อัตรากำลังชั้นสัญญาบัตร สภ.สะบ้าย้อย</a:t>
            </a:r>
          </a:p>
        </p:txBody>
      </p:sp>
      <p:pic>
        <p:nvPicPr>
          <p:cNvPr id="4" name="รูปภาพ 3">
            <a:extLst>
              <a:ext uri="{FF2B5EF4-FFF2-40B4-BE49-F238E27FC236}">
                <a16:creationId xmlns:a16="http://schemas.microsoft.com/office/drawing/2014/main" id="{6D8B8818-07E8-D158-38E5-3B6FE46EBA0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5635" y="115294"/>
            <a:ext cx="1243931" cy="598431"/>
          </a:xfrm>
          <a:prstGeom prst="rect">
            <a:avLst/>
          </a:prstGeom>
        </p:spPr>
      </p:pic>
      <p:pic>
        <p:nvPicPr>
          <p:cNvPr id="7" name="รูปภาพ 6">
            <a:extLst>
              <a:ext uri="{FF2B5EF4-FFF2-40B4-BE49-F238E27FC236}">
                <a16:creationId xmlns:a16="http://schemas.microsoft.com/office/drawing/2014/main" id="{1684032B-5B25-1452-0879-512F9546FF0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6678" y="114983"/>
            <a:ext cx="421485" cy="573937"/>
          </a:xfrm>
          <a:prstGeom prst="rect">
            <a:avLst/>
          </a:prstGeom>
        </p:spPr>
      </p:pic>
      <p:graphicFrame>
        <p:nvGraphicFramePr>
          <p:cNvPr id="5" name="ตาราง 4">
            <a:extLst>
              <a:ext uri="{FF2B5EF4-FFF2-40B4-BE49-F238E27FC236}">
                <a16:creationId xmlns:a16="http://schemas.microsoft.com/office/drawing/2014/main" id="{E8048C92-8FA9-E7B4-696D-9EF34545ABBD}"/>
              </a:ext>
            </a:extLst>
          </p:cNvPr>
          <p:cNvGraphicFramePr>
            <a:graphicFrameLocks noGrp="1"/>
          </p:cNvGraphicFramePr>
          <p:nvPr/>
        </p:nvGraphicFramePr>
        <p:xfrm>
          <a:off x="971600" y="1070555"/>
          <a:ext cx="7272809" cy="530177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40160">
                  <a:extLst>
                    <a:ext uri="{9D8B030D-6E8A-4147-A177-3AD203B41FA5}">
                      <a16:colId xmlns:a16="http://schemas.microsoft.com/office/drawing/2014/main" val="162131274"/>
                    </a:ext>
                  </a:extLst>
                </a:gridCol>
                <a:gridCol w="1230730">
                  <a:extLst>
                    <a:ext uri="{9D8B030D-6E8A-4147-A177-3AD203B41FA5}">
                      <a16:colId xmlns:a16="http://schemas.microsoft.com/office/drawing/2014/main" val="1325226436"/>
                    </a:ext>
                  </a:extLst>
                </a:gridCol>
                <a:gridCol w="1145534">
                  <a:extLst>
                    <a:ext uri="{9D8B030D-6E8A-4147-A177-3AD203B41FA5}">
                      <a16:colId xmlns:a16="http://schemas.microsoft.com/office/drawing/2014/main" val="320759233"/>
                    </a:ext>
                  </a:extLst>
                </a:gridCol>
                <a:gridCol w="1296144">
                  <a:extLst>
                    <a:ext uri="{9D8B030D-6E8A-4147-A177-3AD203B41FA5}">
                      <a16:colId xmlns:a16="http://schemas.microsoft.com/office/drawing/2014/main" val="2188482679"/>
                    </a:ext>
                  </a:extLst>
                </a:gridCol>
                <a:gridCol w="1152128">
                  <a:extLst>
                    <a:ext uri="{9D8B030D-6E8A-4147-A177-3AD203B41FA5}">
                      <a16:colId xmlns:a16="http://schemas.microsoft.com/office/drawing/2014/main" val="2837715274"/>
                    </a:ext>
                  </a:extLst>
                </a:gridCol>
                <a:gridCol w="1008113">
                  <a:extLst>
                    <a:ext uri="{9D8B030D-6E8A-4147-A177-3AD203B41FA5}">
                      <a16:colId xmlns:a16="http://schemas.microsoft.com/office/drawing/2014/main" val="3572407619"/>
                    </a:ext>
                  </a:extLst>
                </a:gridCol>
              </a:tblGrid>
              <a:tr h="351039">
                <a:tc>
                  <a:txBody>
                    <a:bodyPr/>
                    <a:lstStyle/>
                    <a:p>
                      <a:pPr algn="ctr"/>
                      <a:r>
                        <a:rPr lang="th-TH" sz="1600" dirty="0"/>
                        <a:t>ตำแหน่ง</a:t>
                      </a:r>
                    </a:p>
                  </a:txBody>
                  <a:tcPr marT="457" marB="45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1600" dirty="0"/>
                        <a:t>อนุญาต(นาย)</a:t>
                      </a:r>
                    </a:p>
                  </a:txBody>
                  <a:tcPr marT="457" marB="45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1600" dirty="0"/>
                        <a:t>คนครอง(นาย)</a:t>
                      </a:r>
                    </a:p>
                  </a:txBody>
                  <a:tcPr marT="457" marB="45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1600" dirty="0"/>
                        <a:t>อัตราว่าง(นาย)</a:t>
                      </a:r>
                    </a:p>
                  </a:txBody>
                  <a:tcPr marT="457" marB="45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1600" dirty="0"/>
                        <a:t>ปฏิบัติงานจริง</a:t>
                      </a:r>
                    </a:p>
                  </a:txBody>
                  <a:tcPr marT="457" marB="45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1600" dirty="0"/>
                        <a:t>หมายเหตุ</a:t>
                      </a:r>
                    </a:p>
                  </a:txBody>
                  <a:tcPr marT="457" marB="457"/>
                </a:tc>
                <a:extLst>
                  <a:ext uri="{0D108BD9-81ED-4DB2-BD59-A6C34878D82A}">
                    <a16:rowId xmlns:a16="http://schemas.microsoft.com/office/drawing/2014/main" val="1610646664"/>
                  </a:ext>
                </a:extLst>
              </a:tr>
              <a:tr h="351039">
                <a:tc>
                  <a:txBody>
                    <a:bodyPr/>
                    <a:lstStyle/>
                    <a:p>
                      <a:r>
                        <a:rPr lang="th-TH" sz="1600" b="1" dirty="0">
                          <a:solidFill>
                            <a:schemeClr val="bg1"/>
                          </a:solidFill>
                        </a:rPr>
                        <a:t>ผกก.</a:t>
                      </a:r>
                    </a:p>
                  </a:txBody>
                  <a:tcPr marT="457" marB="457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000" b="1" cap="none" spc="0" dirty="0">
                          <a:ln w="22225">
                            <a:solidFill>
                              <a:schemeClr val="accent2"/>
                            </a:solidFill>
                            <a:prstDash val="solid"/>
                          </a:ln>
                          <a:solidFill>
                            <a:schemeClr val="accent2">
                              <a:lumMod val="40000"/>
                              <a:lumOff val="60000"/>
                            </a:schemeClr>
                          </a:solidFill>
                          <a:effectLst/>
                        </a:rPr>
                        <a:t>1</a:t>
                      </a:r>
                    </a:p>
                  </a:txBody>
                  <a:tcPr marT="457" marB="45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000" b="1" cap="none" spc="0" dirty="0">
                          <a:ln w="22225">
                            <a:solidFill>
                              <a:schemeClr val="accent2"/>
                            </a:solidFill>
                            <a:prstDash val="solid"/>
                          </a:ln>
                          <a:solidFill>
                            <a:schemeClr val="accent2">
                              <a:lumMod val="40000"/>
                              <a:lumOff val="60000"/>
                            </a:schemeClr>
                          </a:solidFill>
                          <a:effectLst/>
                        </a:rPr>
                        <a:t>1</a:t>
                      </a:r>
                    </a:p>
                  </a:txBody>
                  <a:tcPr marT="457" marB="45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000" b="1" cap="none" spc="0" dirty="0">
                          <a:ln w="22225">
                            <a:solidFill>
                              <a:schemeClr val="accent2"/>
                            </a:solidFill>
                            <a:prstDash val="solid"/>
                          </a:ln>
                          <a:solidFill>
                            <a:schemeClr val="accent2">
                              <a:lumMod val="40000"/>
                              <a:lumOff val="60000"/>
                            </a:schemeClr>
                          </a:solidFill>
                          <a:effectLst/>
                        </a:rPr>
                        <a:t> -</a:t>
                      </a:r>
                    </a:p>
                  </a:txBody>
                  <a:tcPr marT="457" marB="45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000" b="1" cap="none" spc="0" dirty="0">
                          <a:ln w="22225">
                            <a:solidFill>
                              <a:schemeClr val="accent2"/>
                            </a:solidFill>
                            <a:prstDash val="solid"/>
                          </a:ln>
                          <a:solidFill>
                            <a:schemeClr val="accent2">
                              <a:lumMod val="40000"/>
                              <a:lumOff val="60000"/>
                            </a:schemeClr>
                          </a:solidFill>
                          <a:effectLst/>
                        </a:rPr>
                        <a:t>1</a:t>
                      </a:r>
                    </a:p>
                  </a:txBody>
                  <a:tcPr marT="457" marB="457"/>
                </a:tc>
                <a:tc>
                  <a:txBody>
                    <a:bodyPr/>
                    <a:lstStyle/>
                    <a:p>
                      <a:pPr algn="ctr"/>
                      <a:endParaRPr lang="th-TH" sz="2000" b="1" cap="none" spc="0">
                        <a:ln w="22225">
                          <a:solidFill>
                            <a:schemeClr val="accent2"/>
                          </a:solidFill>
                          <a:prstDash val="solid"/>
                        </a:ln>
                        <a:solidFill>
                          <a:schemeClr val="accent2">
                            <a:lumMod val="40000"/>
                            <a:lumOff val="60000"/>
                          </a:schemeClr>
                        </a:solidFill>
                        <a:effectLst/>
                      </a:endParaRPr>
                    </a:p>
                  </a:txBody>
                  <a:tcPr marT="457" marB="457"/>
                </a:tc>
                <a:extLst>
                  <a:ext uri="{0D108BD9-81ED-4DB2-BD59-A6C34878D82A}">
                    <a16:rowId xmlns:a16="http://schemas.microsoft.com/office/drawing/2014/main" val="614961314"/>
                  </a:ext>
                </a:extLst>
              </a:tr>
              <a:tr h="351039">
                <a:tc>
                  <a:txBody>
                    <a:bodyPr/>
                    <a:lstStyle/>
                    <a:p>
                      <a:r>
                        <a:rPr lang="th-TH" sz="1600" b="1" dirty="0">
                          <a:solidFill>
                            <a:schemeClr val="bg1"/>
                          </a:solidFill>
                        </a:rPr>
                        <a:t>รอง ผกก.ป.</a:t>
                      </a:r>
                    </a:p>
                  </a:txBody>
                  <a:tcPr marT="457" marB="457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000" b="1" cap="none" spc="0" dirty="0">
                          <a:ln w="22225">
                            <a:solidFill>
                              <a:schemeClr val="accent2"/>
                            </a:solidFill>
                            <a:prstDash val="solid"/>
                          </a:ln>
                          <a:solidFill>
                            <a:schemeClr val="accent2">
                              <a:lumMod val="40000"/>
                              <a:lumOff val="60000"/>
                            </a:schemeClr>
                          </a:solidFill>
                          <a:effectLst/>
                        </a:rPr>
                        <a:t>1</a:t>
                      </a:r>
                    </a:p>
                  </a:txBody>
                  <a:tcPr marT="457" marB="45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000" b="1" cap="none" spc="0" dirty="0">
                          <a:ln w="22225">
                            <a:solidFill>
                              <a:schemeClr val="accent2"/>
                            </a:solidFill>
                            <a:prstDash val="solid"/>
                          </a:ln>
                          <a:solidFill>
                            <a:schemeClr val="accent2">
                              <a:lumMod val="40000"/>
                              <a:lumOff val="60000"/>
                            </a:schemeClr>
                          </a:solidFill>
                          <a:effectLst/>
                        </a:rPr>
                        <a:t>1</a:t>
                      </a:r>
                    </a:p>
                  </a:txBody>
                  <a:tcPr marT="457" marB="45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000" b="1" cap="none" spc="0" dirty="0">
                          <a:ln w="22225">
                            <a:solidFill>
                              <a:schemeClr val="accent2"/>
                            </a:solidFill>
                            <a:prstDash val="solid"/>
                          </a:ln>
                          <a:solidFill>
                            <a:schemeClr val="accent2">
                              <a:lumMod val="40000"/>
                              <a:lumOff val="60000"/>
                            </a:schemeClr>
                          </a:solidFill>
                          <a:effectLst/>
                        </a:rPr>
                        <a:t>-</a:t>
                      </a:r>
                    </a:p>
                  </a:txBody>
                  <a:tcPr marT="457" marB="45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000" b="1" cap="none" spc="0" dirty="0">
                          <a:ln w="22225">
                            <a:solidFill>
                              <a:schemeClr val="accent2"/>
                            </a:solidFill>
                            <a:prstDash val="solid"/>
                          </a:ln>
                          <a:solidFill>
                            <a:schemeClr val="accent2">
                              <a:lumMod val="40000"/>
                              <a:lumOff val="60000"/>
                            </a:schemeClr>
                          </a:solidFill>
                          <a:effectLst/>
                        </a:rPr>
                        <a:t>1</a:t>
                      </a:r>
                    </a:p>
                  </a:txBody>
                  <a:tcPr marT="457" marB="457"/>
                </a:tc>
                <a:tc>
                  <a:txBody>
                    <a:bodyPr/>
                    <a:lstStyle/>
                    <a:p>
                      <a:pPr algn="ctr"/>
                      <a:endParaRPr lang="th-TH" sz="2000" b="1" cap="none" spc="0">
                        <a:ln w="22225">
                          <a:solidFill>
                            <a:schemeClr val="accent2"/>
                          </a:solidFill>
                          <a:prstDash val="solid"/>
                        </a:ln>
                        <a:solidFill>
                          <a:schemeClr val="accent2">
                            <a:lumMod val="40000"/>
                            <a:lumOff val="60000"/>
                          </a:schemeClr>
                        </a:solidFill>
                        <a:effectLst/>
                      </a:endParaRPr>
                    </a:p>
                  </a:txBody>
                  <a:tcPr marT="457" marB="457"/>
                </a:tc>
                <a:extLst>
                  <a:ext uri="{0D108BD9-81ED-4DB2-BD59-A6C34878D82A}">
                    <a16:rowId xmlns:a16="http://schemas.microsoft.com/office/drawing/2014/main" val="77381001"/>
                  </a:ext>
                </a:extLst>
              </a:tr>
              <a:tr h="351039">
                <a:tc>
                  <a:txBody>
                    <a:bodyPr/>
                    <a:lstStyle/>
                    <a:p>
                      <a:r>
                        <a:rPr lang="th-TH" sz="1600" b="1" dirty="0">
                          <a:solidFill>
                            <a:schemeClr val="bg1"/>
                          </a:solidFill>
                        </a:rPr>
                        <a:t>รอง ผกก.สส.</a:t>
                      </a:r>
                    </a:p>
                  </a:txBody>
                  <a:tcPr marT="457" marB="457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000" b="1" cap="none" spc="0" dirty="0">
                          <a:ln w="22225">
                            <a:solidFill>
                              <a:schemeClr val="accent2"/>
                            </a:solidFill>
                            <a:prstDash val="solid"/>
                          </a:ln>
                          <a:solidFill>
                            <a:schemeClr val="accent2">
                              <a:lumMod val="40000"/>
                              <a:lumOff val="60000"/>
                            </a:schemeClr>
                          </a:solidFill>
                          <a:effectLst/>
                        </a:rPr>
                        <a:t>1</a:t>
                      </a:r>
                    </a:p>
                  </a:txBody>
                  <a:tcPr marT="457" marB="45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000" b="1" cap="none" spc="0" dirty="0">
                          <a:ln w="22225">
                            <a:solidFill>
                              <a:schemeClr val="accent2"/>
                            </a:solidFill>
                            <a:prstDash val="solid"/>
                          </a:ln>
                          <a:solidFill>
                            <a:schemeClr val="accent2">
                              <a:lumMod val="40000"/>
                              <a:lumOff val="60000"/>
                            </a:schemeClr>
                          </a:solidFill>
                          <a:effectLst/>
                        </a:rPr>
                        <a:t>1</a:t>
                      </a:r>
                    </a:p>
                  </a:txBody>
                  <a:tcPr marT="457" marB="45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000" b="1" cap="none" spc="0" dirty="0">
                          <a:ln w="22225">
                            <a:solidFill>
                              <a:schemeClr val="accent2"/>
                            </a:solidFill>
                            <a:prstDash val="solid"/>
                          </a:ln>
                          <a:solidFill>
                            <a:schemeClr val="accent2">
                              <a:lumMod val="40000"/>
                              <a:lumOff val="60000"/>
                            </a:schemeClr>
                          </a:solidFill>
                          <a:effectLst/>
                        </a:rPr>
                        <a:t>-</a:t>
                      </a:r>
                    </a:p>
                  </a:txBody>
                  <a:tcPr marT="457" marB="45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000" b="1" cap="none" spc="0" dirty="0">
                          <a:ln w="22225">
                            <a:solidFill>
                              <a:schemeClr val="accent2"/>
                            </a:solidFill>
                            <a:prstDash val="solid"/>
                          </a:ln>
                          <a:solidFill>
                            <a:schemeClr val="accent2">
                              <a:lumMod val="40000"/>
                              <a:lumOff val="60000"/>
                            </a:schemeClr>
                          </a:solidFill>
                          <a:effectLst/>
                        </a:rPr>
                        <a:t>1</a:t>
                      </a:r>
                    </a:p>
                  </a:txBody>
                  <a:tcPr marT="457" marB="457"/>
                </a:tc>
                <a:tc>
                  <a:txBody>
                    <a:bodyPr/>
                    <a:lstStyle/>
                    <a:p>
                      <a:pPr algn="ctr"/>
                      <a:endParaRPr lang="th-TH" sz="2000" b="1" cap="none" spc="0">
                        <a:ln w="22225">
                          <a:solidFill>
                            <a:schemeClr val="accent2"/>
                          </a:solidFill>
                          <a:prstDash val="solid"/>
                        </a:ln>
                        <a:solidFill>
                          <a:schemeClr val="accent2">
                            <a:lumMod val="40000"/>
                            <a:lumOff val="60000"/>
                          </a:schemeClr>
                        </a:solidFill>
                        <a:effectLst/>
                      </a:endParaRPr>
                    </a:p>
                  </a:txBody>
                  <a:tcPr marT="457" marB="457"/>
                </a:tc>
                <a:extLst>
                  <a:ext uri="{0D108BD9-81ED-4DB2-BD59-A6C34878D82A}">
                    <a16:rowId xmlns:a16="http://schemas.microsoft.com/office/drawing/2014/main" val="1210086206"/>
                  </a:ext>
                </a:extLst>
              </a:tr>
              <a:tr h="351039">
                <a:tc>
                  <a:txBody>
                    <a:bodyPr/>
                    <a:lstStyle/>
                    <a:p>
                      <a:r>
                        <a:rPr lang="th-TH" sz="1600" b="1">
                          <a:solidFill>
                            <a:schemeClr val="bg1"/>
                          </a:solidFill>
                        </a:rPr>
                        <a:t>รอง ผกก.(สอบสวน)</a:t>
                      </a:r>
                      <a:endParaRPr lang="th-TH" sz="1600" b="1" dirty="0">
                        <a:solidFill>
                          <a:schemeClr val="bg1"/>
                        </a:solidFill>
                      </a:endParaRPr>
                    </a:p>
                  </a:txBody>
                  <a:tcPr marT="457" marB="457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000" b="1" cap="none" spc="0" dirty="0">
                          <a:ln w="22225">
                            <a:solidFill>
                              <a:schemeClr val="accent2"/>
                            </a:solidFill>
                            <a:prstDash val="solid"/>
                          </a:ln>
                          <a:solidFill>
                            <a:schemeClr val="accent2">
                              <a:lumMod val="40000"/>
                              <a:lumOff val="60000"/>
                            </a:schemeClr>
                          </a:solidFill>
                          <a:effectLst/>
                        </a:rPr>
                        <a:t>1</a:t>
                      </a:r>
                    </a:p>
                  </a:txBody>
                  <a:tcPr marT="457" marB="45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000" b="1" cap="none" spc="0" dirty="0">
                          <a:ln w="22225">
                            <a:solidFill>
                              <a:schemeClr val="accent2"/>
                            </a:solidFill>
                            <a:prstDash val="solid"/>
                          </a:ln>
                          <a:solidFill>
                            <a:schemeClr val="accent2">
                              <a:lumMod val="40000"/>
                              <a:lumOff val="60000"/>
                            </a:schemeClr>
                          </a:solidFill>
                          <a:effectLst/>
                        </a:rPr>
                        <a:t>1</a:t>
                      </a:r>
                    </a:p>
                  </a:txBody>
                  <a:tcPr marT="457" marB="45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000" b="1" cap="none" spc="0" dirty="0">
                          <a:ln w="22225">
                            <a:solidFill>
                              <a:schemeClr val="accent2"/>
                            </a:solidFill>
                            <a:prstDash val="solid"/>
                          </a:ln>
                          <a:solidFill>
                            <a:schemeClr val="accent2">
                              <a:lumMod val="40000"/>
                              <a:lumOff val="60000"/>
                            </a:schemeClr>
                          </a:solidFill>
                          <a:effectLst/>
                        </a:rPr>
                        <a:t>-</a:t>
                      </a:r>
                    </a:p>
                  </a:txBody>
                  <a:tcPr marT="457" marB="45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000" b="1" cap="none" spc="0" dirty="0">
                          <a:ln w="22225">
                            <a:solidFill>
                              <a:schemeClr val="accent2"/>
                            </a:solidFill>
                            <a:prstDash val="solid"/>
                          </a:ln>
                          <a:solidFill>
                            <a:schemeClr val="accent2">
                              <a:lumMod val="40000"/>
                              <a:lumOff val="60000"/>
                            </a:schemeClr>
                          </a:solidFill>
                          <a:effectLst/>
                        </a:rPr>
                        <a:t>1</a:t>
                      </a:r>
                    </a:p>
                  </a:txBody>
                  <a:tcPr marT="457" marB="457"/>
                </a:tc>
                <a:tc>
                  <a:txBody>
                    <a:bodyPr/>
                    <a:lstStyle/>
                    <a:p>
                      <a:pPr algn="ctr"/>
                      <a:endParaRPr lang="th-TH" sz="2000" b="1" cap="none" spc="0">
                        <a:ln w="22225">
                          <a:solidFill>
                            <a:schemeClr val="accent2"/>
                          </a:solidFill>
                          <a:prstDash val="solid"/>
                        </a:ln>
                        <a:solidFill>
                          <a:schemeClr val="accent2">
                            <a:lumMod val="40000"/>
                            <a:lumOff val="60000"/>
                          </a:schemeClr>
                        </a:solidFill>
                        <a:effectLst/>
                      </a:endParaRPr>
                    </a:p>
                  </a:txBody>
                  <a:tcPr marT="457" marB="457"/>
                </a:tc>
                <a:extLst>
                  <a:ext uri="{0D108BD9-81ED-4DB2-BD59-A6C34878D82A}">
                    <a16:rowId xmlns:a16="http://schemas.microsoft.com/office/drawing/2014/main" val="3570146133"/>
                  </a:ext>
                </a:extLst>
              </a:tr>
              <a:tr h="351039">
                <a:tc>
                  <a:txBody>
                    <a:bodyPr/>
                    <a:lstStyle/>
                    <a:p>
                      <a:r>
                        <a:rPr lang="th-TH" sz="1600" b="1" dirty="0">
                          <a:solidFill>
                            <a:schemeClr val="bg1"/>
                          </a:solidFill>
                        </a:rPr>
                        <a:t>สวป.</a:t>
                      </a:r>
                    </a:p>
                  </a:txBody>
                  <a:tcPr marT="457" marB="457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000" b="1" cap="none" spc="0" dirty="0">
                          <a:ln w="22225">
                            <a:solidFill>
                              <a:schemeClr val="accent2"/>
                            </a:solidFill>
                            <a:prstDash val="solid"/>
                          </a:ln>
                          <a:solidFill>
                            <a:schemeClr val="accent2">
                              <a:lumMod val="40000"/>
                              <a:lumOff val="60000"/>
                            </a:schemeClr>
                          </a:solidFill>
                          <a:effectLst/>
                        </a:rPr>
                        <a:t>2</a:t>
                      </a:r>
                    </a:p>
                  </a:txBody>
                  <a:tcPr marT="457" marB="45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000" b="1" cap="none" spc="0" dirty="0">
                          <a:ln w="22225">
                            <a:solidFill>
                              <a:schemeClr val="accent2"/>
                            </a:solidFill>
                            <a:prstDash val="solid"/>
                          </a:ln>
                          <a:solidFill>
                            <a:schemeClr val="accent2">
                              <a:lumMod val="40000"/>
                              <a:lumOff val="60000"/>
                            </a:schemeClr>
                          </a:solidFill>
                          <a:effectLst/>
                        </a:rPr>
                        <a:t>2</a:t>
                      </a:r>
                    </a:p>
                  </a:txBody>
                  <a:tcPr marT="457" marB="45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000" b="1" cap="none" spc="0" dirty="0">
                          <a:ln w="22225">
                            <a:solidFill>
                              <a:schemeClr val="accent2"/>
                            </a:solidFill>
                            <a:prstDash val="solid"/>
                          </a:ln>
                          <a:solidFill>
                            <a:schemeClr val="accent2">
                              <a:lumMod val="40000"/>
                              <a:lumOff val="60000"/>
                            </a:schemeClr>
                          </a:solidFill>
                          <a:effectLst/>
                        </a:rPr>
                        <a:t>-</a:t>
                      </a:r>
                    </a:p>
                  </a:txBody>
                  <a:tcPr marT="457" marB="45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000" b="1" cap="none" spc="0" dirty="0">
                          <a:ln w="22225">
                            <a:solidFill>
                              <a:schemeClr val="accent2"/>
                            </a:solidFill>
                            <a:prstDash val="solid"/>
                          </a:ln>
                          <a:solidFill>
                            <a:schemeClr val="accent2">
                              <a:lumMod val="40000"/>
                              <a:lumOff val="60000"/>
                            </a:schemeClr>
                          </a:solidFill>
                          <a:effectLst/>
                        </a:rPr>
                        <a:t>2</a:t>
                      </a:r>
                    </a:p>
                  </a:txBody>
                  <a:tcPr marT="457" marB="457"/>
                </a:tc>
                <a:tc>
                  <a:txBody>
                    <a:bodyPr/>
                    <a:lstStyle/>
                    <a:p>
                      <a:pPr algn="ctr"/>
                      <a:endParaRPr lang="th-TH" sz="2000" b="1" cap="none" spc="0" dirty="0">
                        <a:ln w="22225">
                          <a:solidFill>
                            <a:schemeClr val="accent2"/>
                          </a:solidFill>
                          <a:prstDash val="solid"/>
                        </a:ln>
                        <a:solidFill>
                          <a:schemeClr val="accent2">
                            <a:lumMod val="40000"/>
                            <a:lumOff val="60000"/>
                          </a:schemeClr>
                        </a:solidFill>
                        <a:effectLst/>
                      </a:endParaRPr>
                    </a:p>
                  </a:txBody>
                  <a:tcPr marT="457" marB="457"/>
                </a:tc>
                <a:extLst>
                  <a:ext uri="{0D108BD9-81ED-4DB2-BD59-A6C34878D82A}">
                    <a16:rowId xmlns:a16="http://schemas.microsoft.com/office/drawing/2014/main" val="1528829481"/>
                  </a:ext>
                </a:extLst>
              </a:tr>
              <a:tr h="351039">
                <a:tc>
                  <a:txBody>
                    <a:bodyPr/>
                    <a:lstStyle/>
                    <a:p>
                      <a:r>
                        <a:rPr lang="th-TH" sz="1600" b="1" dirty="0">
                          <a:solidFill>
                            <a:schemeClr val="bg1"/>
                          </a:solidFill>
                        </a:rPr>
                        <a:t>สว.สส.</a:t>
                      </a:r>
                    </a:p>
                  </a:txBody>
                  <a:tcPr marT="457" marB="457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000" b="1" cap="none" spc="0" dirty="0">
                          <a:ln w="22225">
                            <a:solidFill>
                              <a:schemeClr val="accent2"/>
                            </a:solidFill>
                            <a:prstDash val="solid"/>
                          </a:ln>
                          <a:solidFill>
                            <a:schemeClr val="accent2">
                              <a:lumMod val="40000"/>
                              <a:lumOff val="60000"/>
                            </a:schemeClr>
                          </a:solidFill>
                          <a:effectLst/>
                        </a:rPr>
                        <a:t>1</a:t>
                      </a:r>
                    </a:p>
                  </a:txBody>
                  <a:tcPr marT="457" marB="45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000" b="1" cap="none" spc="0" dirty="0">
                          <a:ln w="22225">
                            <a:solidFill>
                              <a:schemeClr val="accent2"/>
                            </a:solidFill>
                            <a:prstDash val="solid"/>
                          </a:ln>
                          <a:solidFill>
                            <a:schemeClr val="accent2">
                              <a:lumMod val="40000"/>
                              <a:lumOff val="60000"/>
                            </a:schemeClr>
                          </a:solidFill>
                          <a:effectLst/>
                        </a:rPr>
                        <a:t>1</a:t>
                      </a:r>
                    </a:p>
                  </a:txBody>
                  <a:tcPr marT="457" marB="45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000" b="1" cap="none" spc="0" dirty="0">
                          <a:ln w="22225">
                            <a:solidFill>
                              <a:schemeClr val="accent2"/>
                            </a:solidFill>
                            <a:prstDash val="solid"/>
                          </a:ln>
                          <a:solidFill>
                            <a:schemeClr val="accent2">
                              <a:lumMod val="40000"/>
                              <a:lumOff val="60000"/>
                            </a:schemeClr>
                          </a:solidFill>
                          <a:effectLst/>
                        </a:rPr>
                        <a:t>-</a:t>
                      </a:r>
                    </a:p>
                  </a:txBody>
                  <a:tcPr marT="457" marB="45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000" b="1" cap="none" spc="0" dirty="0">
                          <a:ln w="22225">
                            <a:solidFill>
                              <a:schemeClr val="accent2"/>
                            </a:solidFill>
                            <a:prstDash val="solid"/>
                          </a:ln>
                          <a:solidFill>
                            <a:schemeClr val="accent2">
                              <a:lumMod val="40000"/>
                              <a:lumOff val="60000"/>
                            </a:schemeClr>
                          </a:solidFill>
                          <a:effectLst/>
                        </a:rPr>
                        <a:t>1</a:t>
                      </a:r>
                    </a:p>
                  </a:txBody>
                  <a:tcPr marT="457" marB="457"/>
                </a:tc>
                <a:tc>
                  <a:txBody>
                    <a:bodyPr/>
                    <a:lstStyle/>
                    <a:p>
                      <a:pPr algn="ctr"/>
                      <a:endParaRPr lang="th-TH" sz="2000" b="1" cap="none" spc="0">
                        <a:ln w="22225">
                          <a:solidFill>
                            <a:schemeClr val="accent2"/>
                          </a:solidFill>
                          <a:prstDash val="solid"/>
                        </a:ln>
                        <a:solidFill>
                          <a:schemeClr val="accent2">
                            <a:lumMod val="40000"/>
                            <a:lumOff val="60000"/>
                          </a:schemeClr>
                        </a:solidFill>
                        <a:effectLst/>
                      </a:endParaRPr>
                    </a:p>
                  </a:txBody>
                  <a:tcPr marT="457" marB="457"/>
                </a:tc>
                <a:extLst>
                  <a:ext uri="{0D108BD9-81ED-4DB2-BD59-A6C34878D82A}">
                    <a16:rowId xmlns:a16="http://schemas.microsoft.com/office/drawing/2014/main" val="1753060256"/>
                  </a:ext>
                </a:extLst>
              </a:tr>
              <a:tr h="351039">
                <a:tc>
                  <a:txBody>
                    <a:bodyPr/>
                    <a:lstStyle/>
                    <a:p>
                      <a:r>
                        <a:rPr lang="th-TH" sz="1600" b="1" dirty="0">
                          <a:solidFill>
                            <a:schemeClr val="bg1"/>
                          </a:solidFill>
                        </a:rPr>
                        <a:t>สว.อก.</a:t>
                      </a:r>
                    </a:p>
                  </a:txBody>
                  <a:tcPr marT="457" marB="457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000" b="1" cap="none" spc="0" dirty="0">
                          <a:ln w="22225">
                            <a:solidFill>
                              <a:schemeClr val="accent2"/>
                            </a:solidFill>
                            <a:prstDash val="solid"/>
                          </a:ln>
                          <a:solidFill>
                            <a:schemeClr val="accent2">
                              <a:lumMod val="40000"/>
                              <a:lumOff val="60000"/>
                            </a:schemeClr>
                          </a:solidFill>
                          <a:effectLst/>
                        </a:rPr>
                        <a:t>1</a:t>
                      </a:r>
                    </a:p>
                  </a:txBody>
                  <a:tcPr marT="457" marB="45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000" b="1" cap="none" spc="0" dirty="0">
                          <a:ln w="22225">
                            <a:solidFill>
                              <a:schemeClr val="accent2"/>
                            </a:solidFill>
                            <a:prstDash val="solid"/>
                          </a:ln>
                          <a:solidFill>
                            <a:schemeClr val="accent2">
                              <a:lumMod val="40000"/>
                              <a:lumOff val="60000"/>
                            </a:schemeClr>
                          </a:solidFill>
                          <a:effectLst/>
                        </a:rPr>
                        <a:t>1</a:t>
                      </a:r>
                    </a:p>
                  </a:txBody>
                  <a:tcPr marT="457" marB="45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000" b="1" cap="none" spc="0" dirty="0">
                          <a:ln w="22225">
                            <a:solidFill>
                              <a:schemeClr val="accent2"/>
                            </a:solidFill>
                            <a:prstDash val="solid"/>
                          </a:ln>
                          <a:solidFill>
                            <a:schemeClr val="accent2">
                              <a:lumMod val="40000"/>
                              <a:lumOff val="60000"/>
                            </a:schemeClr>
                          </a:solidFill>
                          <a:effectLst/>
                        </a:rPr>
                        <a:t>-</a:t>
                      </a:r>
                    </a:p>
                  </a:txBody>
                  <a:tcPr marT="457" marB="45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000" b="1" cap="none" spc="0" dirty="0">
                          <a:ln w="22225">
                            <a:solidFill>
                              <a:schemeClr val="accent2"/>
                            </a:solidFill>
                            <a:prstDash val="solid"/>
                          </a:ln>
                          <a:solidFill>
                            <a:schemeClr val="accent2">
                              <a:lumMod val="40000"/>
                              <a:lumOff val="60000"/>
                            </a:schemeClr>
                          </a:solidFill>
                          <a:effectLst/>
                        </a:rPr>
                        <a:t>1</a:t>
                      </a:r>
                    </a:p>
                  </a:txBody>
                  <a:tcPr marT="457" marB="457"/>
                </a:tc>
                <a:tc>
                  <a:txBody>
                    <a:bodyPr/>
                    <a:lstStyle/>
                    <a:p>
                      <a:pPr algn="ctr"/>
                      <a:endParaRPr lang="th-TH" sz="2000" b="1" cap="none" spc="0" dirty="0">
                        <a:ln w="22225">
                          <a:solidFill>
                            <a:schemeClr val="accent2"/>
                          </a:solidFill>
                          <a:prstDash val="solid"/>
                        </a:ln>
                        <a:solidFill>
                          <a:schemeClr val="accent2">
                            <a:lumMod val="40000"/>
                            <a:lumOff val="60000"/>
                          </a:schemeClr>
                        </a:solidFill>
                        <a:effectLst/>
                      </a:endParaRPr>
                    </a:p>
                  </a:txBody>
                  <a:tcPr marT="457" marB="457"/>
                </a:tc>
                <a:extLst>
                  <a:ext uri="{0D108BD9-81ED-4DB2-BD59-A6C34878D82A}">
                    <a16:rowId xmlns:a16="http://schemas.microsoft.com/office/drawing/2014/main" val="1277384491"/>
                  </a:ext>
                </a:extLst>
              </a:tr>
              <a:tr h="351039">
                <a:tc>
                  <a:txBody>
                    <a:bodyPr/>
                    <a:lstStyle/>
                    <a:p>
                      <a:r>
                        <a:rPr lang="th-TH" sz="1600" b="1" dirty="0">
                          <a:solidFill>
                            <a:schemeClr val="bg1"/>
                          </a:solidFill>
                        </a:rPr>
                        <a:t>สว.(สอบสวน)</a:t>
                      </a:r>
                    </a:p>
                  </a:txBody>
                  <a:tcPr marT="457" marB="457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000" b="1" cap="none" spc="0" dirty="0">
                          <a:ln w="22225">
                            <a:solidFill>
                              <a:schemeClr val="accent2"/>
                            </a:solidFill>
                            <a:prstDash val="solid"/>
                          </a:ln>
                          <a:solidFill>
                            <a:schemeClr val="accent2">
                              <a:lumMod val="40000"/>
                              <a:lumOff val="60000"/>
                            </a:schemeClr>
                          </a:solidFill>
                          <a:effectLst/>
                        </a:rPr>
                        <a:t>3</a:t>
                      </a:r>
                    </a:p>
                  </a:txBody>
                  <a:tcPr marT="457" marB="45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000" b="1" cap="none" spc="0" dirty="0">
                          <a:ln w="22225">
                            <a:solidFill>
                              <a:schemeClr val="accent2"/>
                            </a:solidFill>
                            <a:prstDash val="solid"/>
                          </a:ln>
                          <a:solidFill>
                            <a:schemeClr val="accent2">
                              <a:lumMod val="40000"/>
                              <a:lumOff val="60000"/>
                            </a:schemeClr>
                          </a:solidFill>
                          <a:effectLst/>
                        </a:rPr>
                        <a:t>3</a:t>
                      </a:r>
                    </a:p>
                  </a:txBody>
                  <a:tcPr marT="457" marB="45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000" b="1" cap="none" spc="0" dirty="0">
                          <a:ln w="22225">
                            <a:solidFill>
                              <a:schemeClr val="accent2"/>
                            </a:solidFill>
                            <a:prstDash val="solid"/>
                          </a:ln>
                          <a:solidFill>
                            <a:schemeClr val="accent2">
                              <a:lumMod val="40000"/>
                              <a:lumOff val="60000"/>
                            </a:schemeClr>
                          </a:solidFill>
                          <a:effectLst/>
                        </a:rPr>
                        <a:t>-</a:t>
                      </a:r>
                    </a:p>
                  </a:txBody>
                  <a:tcPr marT="457" marB="45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000" b="1" cap="none" spc="0" dirty="0">
                          <a:ln w="22225">
                            <a:solidFill>
                              <a:schemeClr val="accent2"/>
                            </a:solidFill>
                            <a:prstDash val="solid"/>
                          </a:ln>
                          <a:solidFill>
                            <a:schemeClr val="accent2">
                              <a:lumMod val="40000"/>
                              <a:lumOff val="60000"/>
                            </a:schemeClr>
                          </a:solidFill>
                          <a:effectLst/>
                        </a:rPr>
                        <a:t>3</a:t>
                      </a:r>
                    </a:p>
                  </a:txBody>
                  <a:tcPr marT="457" marB="457"/>
                </a:tc>
                <a:tc>
                  <a:txBody>
                    <a:bodyPr/>
                    <a:lstStyle/>
                    <a:p>
                      <a:pPr algn="ctr"/>
                      <a:endParaRPr lang="th-TH" sz="2000" b="1" cap="none" spc="0">
                        <a:ln w="22225">
                          <a:solidFill>
                            <a:schemeClr val="accent2"/>
                          </a:solidFill>
                          <a:prstDash val="solid"/>
                        </a:ln>
                        <a:solidFill>
                          <a:schemeClr val="accent2">
                            <a:lumMod val="40000"/>
                            <a:lumOff val="60000"/>
                          </a:schemeClr>
                        </a:solidFill>
                        <a:effectLst/>
                      </a:endParaRPr>
                    </a:p>
                  </a:txBody>
                  <a:tcPr marT="457" marB="457"/>
                </a:tc>
                <a:extLst>
                  <a:ext uri="{0D108BD9-81ED-4DB2-BD59-A6C34878D82A}">
                    <a16:rowId xmlns:a16="http://schemas.microsoft.com/office/drawing/2014/main" val="920230181"/>
                  </a:ext>
                </a:extLst>
              </a:tr>
              <a:tr h="351039">
                <a:tc>
                  <a:txBody>
                    <a:bodyPr/>
                    <a:lstStyle/>
                    <a:p>
                      <a:r>
                        <a:rPr lang="th-TH" sz="1600" b="1" dirty="0">
                          <a:solidFill>
                            <a:schemeClr val="bg1"/>
                          </a:solidFill>
                        </a:rPr>
                        <a:t>รอง สวป.</a:t>
                      </a:r>
                    </a:p>
                  </a:txBody>
                  <a:tcPr marT="457" marB="457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000" b="1" cap="none" spc="0" dirty="0">
                          <a:ln w="22225">
                            <a:solidFill>
                              <a:schemeClr val="accent2"/>
                            </a:solidFill>
                            <a:prstDash val="solid"/>
                          </a:ln>
                          <a:solidFill>
                            <a:schemeClr val="accent2">
                              <a:lumMod val="40000"/>
                              <a:lumOff val="60000"/>
                            </a:schemeClr>
                          </a:solidFill>
                          <a:effectLst/>
                        </a:rPr>
                        <a:t>16</a:t>
                      </a:r>
                    </a:p>
                  </a:txBody>
                  <a:tcPr marT="457" marB="45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000" b="1" cap="none" spc="0" dirty="0">
                          <a:ln w="22225">
                            <a:solidFill>
                              <a:schemeClr val="accent2"/>
                            </a:solidFill>
                            <a:prstDash val="solid"/>
                          </a:ln>
                          <a:solidFill>
                            <a:schemeClr val="accent2">
                              <a:lumMod val="40000"/>
                              <a:lumOff val="60000"/>
                            </a:schemeClr>
                          </a:solidFill>
                          <a:effectLst/>
                        </a:rPr>
                        <a:t>8</a:t>
                      </a:r>
                    </a:p>
                  </a:txBody>
                  <a:tcPr marT="457" marB="45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000" b="1" cap="none" spc="0" dirty="0">
                          <a:ln w="22225">
                            <a:solidFill>
                              <a:schemeClr val="accent2"/>
                            </a:solidFill>
                            <a:prstDash val="solid"/>
                          </a:ln>
                          <a:solidFill>
                            <a:schemeClr val="accent2">
                              <a:lumMod val="40000"/>
                              <a:lumOff val="60000"/>
                            </a:schemeClr>
                          </a:solidFill>
                          <a:effectLst/>
                        </a:rPr>
                        <a:t>8</a:t>
                      </a:r>
                    </a:p>
                  </a:txBody>
                  <a:tcPr marT="457" marB="45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000" b="1" cap="none" spc="0" dirty="0">
                          <a:ln w="22225">
                            <a:solidFill>
                              <a:schemeClr val="accent2"/>
                            </a:solidFill>
                            <a:prstDash val="solid"/>
                          </a:ln>
                          <a:solidFill>
                            <a:schemeClr val="accent2">
                              <a:lumMod val="40000"/>
                              <a:lumOff val="60000"/>
                            </a:schemeClr>
                          </a:solidFill>
                          <a:effectLst/>
                        </a:rPr>
                        <a:t>8</a:t>
                      </a:r>
                    </a:p>
                  </a:txBody>
                  <a:tcPr marT="457" marB="457"/>
                </a:tc>
                <a:tc>
                  <a:txBody>
                    <a:bodyPr/>
                    <a:lstStyle/>
                    <a:p>
                      <a:pPr algn="ctr"/>
                      <a:endParaRPr lang="th-TH" sz="2000" b="1" cap="none" spc="0" dirty="0">
                        <a:ln w="22225">
                          <a:solidFill>
                            <a:schemeClr val="accent2"/>
                          </a:solidFill>
                          <a:prstDash val="solid"/>
                        </a:ln>
                        <a:solidFill>
                          <a:schemeClr val="accent2">
                            <a:lumMod val="40000"/>
                            <a:lumOff val="60000"/>
                          </a:schemeClr>
                        </a:solidFill>
                        <a:effectLst/>
                      </a:endParaRPr>
                    </a:p>
                  </a:txBody>
                  <a:tcPr marT="457" marB="457"/>
                </a:tc>
                <a:extLst>
                  <a:ext uri="{0D108BD9-81ED-4DB2-BD59-A6C34878D82A}">
                    <a16:rowId xmlns:a16="http://schemas.microsoft.com/office/drawing/2014/main" val="77450776"/>
                  </a:ext>
                </a:extLst>
              </a:tr>
              <a:tr h="351039">
                <a:tc>
                  <a:txBody>
                    <a:bodyPr/>
                    <a:lstStyle/>
                    <a:p>
                      <a:r>
                        <a:rPr lang="th-TH" sz="1600" b="1" dirty="0">
                          <a:solidFill>
                            <a:schemeClr val="bg1"/>
                          </a:solidFill>
                        </a:rPr>
                        <a:t>ผบ.</a:t>
                      </a:r>
                      <a:r>
                        <a:rPr lang="th-TH" sz="1600" b="1" dirty="0" err="1">
                          <a:solidFill>
                            <a:schemeClr val="bg1"/>
                          </a:solidFill>
                        </a:rPr>
                        <a:t>มว</a:t>
                      </a:r>
                      <a:r>
                        <a:rPr lang="th-TH" sz="1600" b="1" dirty="0">
                          <a:solidFill>
                            <a:schemeClr val="bg1"/>
                          </a:solidFill>
                        </a:rPr>
                        <a:t>.</a:t>
                      </a:r>
                    </a:p>
                  </a:txBody>
                  <a:tcPr marT="457" marB="457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000" b="1" cap="none" spc="0" dirty="0">
                          <a:ln w="22225">
                            <a:solidFill>
                              <a:schemeClr val="accent2"/>
                            </a:solidFill>
                            <a:prstDash val="solid"/>
                          </a:ln>
                          <a:solidFill>
                            <a:schemeClr val="accent2">
                              <a:lumMod val="40000"/>
                              <a:lumOff val="60000"/>
                            </a:schemeClr>
                          </a:solidFill>
                          <a:effectLst/>
                        </a:rPr>
                        <a:t>1</a:t>
                      </a:r>
                    </a:p>
                  </a:txBody>
                  <a:tcPr marT="457" marB="45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000" b="1" cap="none" spc="0" dirty="0">
                          <a:ln w="22225">
                            <a:solidFill>
                              <a:schemeClr val="accent2"/>
                            </a:solidFill>
                            <a:prstDash val="solid"/>
                          </a:ln>
                          <a:solidFill>
                            <a:schemeClr val="accent2">
                              <a:lumMod val="40000"/>
                              <a:lumOff val="60000"/>
                            </a:schemeClr>
                          </a:solidFill>
                          <a:effectLst/>
                        </a:rPr>
                        <a:t>1</a:t>
                      </a:r>
                    </a:p>
                  </a:txBody>
                  <a:tcPr marT="457" marB="45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000" b="1" cap="none" spc="0" dirty="0">
                          <a:ln w="22225">
                            <a:solidFill>
                              <a:schemeClr val="accent2"/>
                            </a:solidFill>
                            <a:prstDash val="solid"/>
                          </a:ln>
                          <a:solidFill>
                            <a:schemeClr val="accent2">
                              <a:lumMod val="40000"/>
                              <a:lumOff val="60000"/>
                            </a:schemeClr>
                          </a:solidFill>
                          <a:effectLst/>
                        </a:rPr>
                        <a:t>-</a:t>
                      </a:r>
                    </a:p>
                  </a:txBody>
                  <a:tcPr marT="457" marB="45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000" b="1" cap="none" spc="0" dirty="0">
                          <a:ln w="22225">
                            <a:solidFill>
                              <a:schemeClr val="accent2"/>
                            </a:solidFill>
                            <a:prstDash val="solid"/>
                          </a:ln>
                          <a:solidFill>
                            <a:schemeClr val="accent2">
                              <a:lumMod val="40000"/>
                              <a:lumOff val="60000"/>
                            </a:schemeClr>
                          </a:solidFill>
                          <a:effectLst/>
                        </a:rPr>
                        <a:t>1</a:t>
                      </a:r>
                    </a:p>
                  </a:txBody>
                  <a:tcPr marT="457" marB="457"/>
                </a:tc>
                <a:tc>
                  <a:txBody>
                    <a:bodyPr/>
                    <a:lstStyle/>
                    <a:p>
                      <a:pPr algn="ctr"/>
                      <a:endParaRPr lang="th-TH" sz="2000" b="1" cap="none" spc="0" dirty="0">
                        <a:ln w="22225">
                          <a:solidFill>
                            <a:schemeClr val="accent2"/>
                          </a:solidFill>
                          <a:prstDash val="solid"/>
                        </a:ln>
                        <a:solidFill>
                          <a:schemeClr val="accent2">
                            <a:lumMod val="40000"/>
                            <a:lumOff val="60000"/>
                          </a:schemeClr>
                        </a:solidFill>
                        <a:effectLst/>
                      </a:endParaRPr>
                    </a:p>
                  </a:txBody>
                  <a:tcPr marT="457" marB="457"/>
                </a:tc>
                <a:extLst>
                  <a:ext uri="{0D108BD9-81ED-4DB2-BD59-A6C34878D82A}">
                    <a16:rowId xmlns:a16="http://schemas.microsoft.com/office/drawing/2014/main" val="3603541619"/>
                  </a:ext>
                </a:extLst>
              </a:tr>
              <a:tr h="351039">
                <a:tc>
                  <a:txBody>
                    <a:bodyPr/>
                    <a:lstStyle/>
                    <a:p>
                      <a:r>
                        <a:rPr lang="th-TH" sz="1600" b="1" dirty="0">
                          <a:solidFill>
                            <a:schemeClr val="bg1"/>
                          </a:solidFill>
                        </a:rPr>
                        <a:t>รอง สว.สส.</a:t>
                      </a:r>
                    </a:p>
                  </a:txBody>
                  <a:tcPr marT="457" marB="457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000" b="1" cap="none" spc="0" dirty="0">
                          <a:ln w="22225">
                            <a:solidFill>
                              <a:schemeClr val="accent2"/>
                            </a:solidFill>
                            <a:prstDash val="solid"/>
                          </a:ln>
                          <a:solidFill>
                            <a:schemeClr val="accent2">
                              <a:lumMod val="40000"/>
                              <a:lumOff val="60000"/>
                            </a:schemeClr>
                          </a:solidFill>
                          <a:effectLst/>
                        </a:rPr>
                        <a:t>4</a:t>
                      </a:r>
                    </a:p>
                  </a:txBody>
                  <a:tcPr marT="457" marB="45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000" b="1" cap="none" spc="0" dirty="0">
                          <a:ln w="22225">
                            <a:solidFill>
                              <a:schemeClr val="accent2"/>
                            </a:solidFill>
                            <a:prstDash val="solid"/>
                          </a:ln>
                          <a:solidFill>
                            <a:schemeClr val="accent2">
                              <a:lumMod val="40000"/>
                              <a:lumOff val="60000"/>
                            </a:schemeClr>
                          </a:solidFill>
                          <a:effectLst/>
                        </a:rPr>
                        <a:t>3</a:t>
                      </a:r>
                    </a:p>
                  </a:txBody>
                  <a:tcPr marT="457" marB="45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000" b="1" cap="none" spc="0" dirty="0">
                          <a:ln w="22225">
                            <a:solidFill>
                              <a:schemeClr val="accent2"/>
                            </a:solidFill>
                            <a:prstDash val="solid"/>
                          </a:ln>
                          <a:solidFill>
                            <a:schemeClr val="accent2">
                              <a:lumMod val="40000"/>
                              <a:lumOff val="60000"/>
                            </a:schemeClr>
                          </a:solidFill>
                          <a:effectLst/>
                        </a:rPr>
                        <a:t>1</a:t>
                      </a:r>
                    </a:p>
                  </a:txBody>
                  <a:tcPr marT="457" marB="45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000" b="1" cap="none" spc="0" dirty="0">
                          <a:ln w="22225">
                            <a:solidFill>
                              <a:schemeClr val="accent2"/>
                            </a:solidFill>
                            <a:prstDash val="solid"/>
                          </a:ln>
                          <a:solidFill>
                            <a:schemeClr val="accent2">
                              <a:lumMod val="40000"/>
                              <a:lumOff val="60000"/>
                            </a:schemeClr>
                          </a:solidFill>
                          <a:effectLst/>
                        </a:rPr>
                        <a:t>3</a:t>
                      </a:r>
                    </a:p>
                  </a:txBody>
                  <a:tcPr marT="457" marB="457"/>
                </a:tc>
                <a:tc>
                  <a:txBody>
                    <a:bodyPr/>
                    <a:lstStyle/>
                    <a:p>
                      <a:pPr algn="ctr"/>
                      <a:endParaRPr lang="th-TH" sz="2000" b="1" cap="none" spc="0" dirty="0">
                        <a:ln w="22225">
                          <a:solidFill>
                            <a:schemeClr val="accent2"/>
                          </a:solidFill>
                          <a:prstDash val="solid"/>
                        </a:ln>
                        <a:solidFill>
                          <a:schemeClr val="accent2">
                            <a:lumMod val="40000"/>
                            <a:lumOff val="60000"/>
                          </a:schemeClr>
                        </a:solidFill>
                        <a:effectLst/>
                      </a:endParaRPr>
                    </a:p>
                  </a:txBody>
                  <a:tcPr marT="457" marB="457"/>
                </a:tc>
                <a:extLst>
                  <a:ext uri="{0D108BD9-81ED-4DB2-BD59-A6C34878D82A}">
                    <a16:rowId xmlns:a16="http://schemas.microsoft.com/office/drawing/2014/main" val="2863167916"/>
                  </a:ext>
                </a:extLst>
              </a:tr>
              <a:tr h="351039">
                <a:tc>
                  <a:txBody>
                    <a:bodyPr/>
                    <a:lstStyle/>
                    <a:p>
                      <a:r>
                        <a:rPr lang="th-TH" sz="1600" b="1" dirty="0">
                          <a:solidFill>
                            <a:schemeClr val="bg1"/>
                          </a:solidFill>
                        </a:rPr>
                        <a:t>รอง สว.(สอบสวน)</a:t>
                      </a:r>
                    </a:p>
                  </a:txBody>
                  <a:tcPr marT="457" marB="457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000" b="1" cap="none" spc="0" dirty="0">
                          <a:ln w="22225">
                            <a:solidFill>
                              <a:schemeClr val="accent2"/>
                            </a:solidFill>
                            <a:prstDash val="solid"/>
                          </a:ln>
                          <a:solidFill>
                            <a:schemeClr val="accent2">
                              <a:lumMod val="40000"/>
                              <a:lumOff val="60000"/>
                            </a:schemeClr>
                          </a:solidFill>
                          <a:effectLst/>
                        </a:rPr>
                        <a:t>9</a:t>
                      </a:r>
                    </a:p>
                  </a:txBody>
                  <a:tcPr marT="457" marB="45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000" b="1" cap="none" spc="0" dirty="0">
                          <a:ln w="22225">
                            <a:solidFill>
                              <a:schemeClr val="accent2"/>
                            </a:solidFill>
                            <a:prstDash val="solid"/>
                          </a:ln>
                          <a:solidFill>
                            <a:schemeClr val="accent2">
                              <a:lumMod val="40000"/>
                              <a:lumOff val="60000"/>
                            </a:schemeClr>
                          </a:solidFill>
                          <a:effectLst/>
                        </a:rPr>
                        <a:t>7</a:t>
                      </a:r>
                    </a:p>
                  </a:txBody>
                  <a:tcPr marT="457" marB="45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000" b="1" cap="none" spc="0" dirty="0">
                          <a:ln w="22225">
                            <a:solidFill>
                              <a:schemeClr val="accent2"/>
                            </a:solidFill>
                            <a:prstDash val="solid"/>
                          </a:ln>
                          <a:solidFill>
                            <a:schemeClr val="accent2">
                              <a:lumMod val="40000"/>
                              <a:lumOff val="60000"/>
                            </a:schemeClr>
                          </a:solidFill>
                          <a:effectLst/>
                        </a:rPr>
                        <a:t>2</a:t>
                      </a:r>
                    </a:p>
                  </a:txBody>
                  <a:tcPr marT="457" marB="45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000" b="1" cap="none" spc="0" dirty="0">
                          <a:ln w="22225">
                            <a:solidFill>
                              <a:schemeClr val="accent2"/>
                            </a:solidFill>
                            <a:prstDash val="solid"/>
                          </a:ln>
                          <a:solidFill>
                            <a:schemeClr val="accent2">
                              <a:lumMod val="40000"/>
                              <a:lumOff val="60000"/>
                            </a:schemeClr>
                          </a:solidFill>
                          <a:effectLst/>
                        </a:rPr>
                        <a:t>7</a:t>
                      </a:r>
                    </a:p>
                  </a:txBody>
                  <a:tcPr marT="457" marB="457"/>
                </a:tc>
                <a:tc>
                  <a:txBody>
                    <a:bodyPr/>
                    <a:lstStyle/>
                    <a:p>
                      <a:pPr algn="ctr"/>
                      <a:endParaRPr lang="th-TH" sz="2000" b="1" cap="none" spc="0" dirty="0">
                        <a:ln w="22225">
                          <a:solidFill>
                            <a:schemeClr val="accent2"/>
                          </a:solidFill>
                          <a:prstDash val="solid"/>
                        </a:ln>
                        <a:solidFill>
                          <a:schemeClr val="accent2">
                            <a:lumMod val="40000"/>
                            <a:lumOff val="60000"/>
                          </a:schemeClr>
                        </a:solidFill>
                        <a:effectLst/>
                      </a:endParaRPr>
                    </a:p>
                  </a:txBody>
                  <a:tcPr marT="457" marB="457"/>
                </a:tc>
                <a:extLst>
                  <a:ext uri="{0D108BD9-81ED-4DB2-BD59-A6C34878D82A}">
                    <a16:rowId xmlns:a16="http://schemas.microsoft.com/office/drawing/2014/main" val="260465418"/>
                  </a:ext>
                </a:extLst>
              </a:tr>
              <a:tr h="387226">
                <a:tc>
                  <a:txBody>
                    <a:bodyPr/>
                    <a:lstStyle/>
                    <a:p>
                      <a:r>
                        <a:rPr lang="th-TH" sz="1600" b="1" dirty="0">
                          <a:solidFill>
                            <a:schemeClr val="bg1"/>
                          </a:solidFill>
                        </a:rPr>
                        <a:t>รอง สว.ธร.</a:t>
                      </a:r>
                    </a:p>
                  </a:txBody>
                  <a:tcPr marT="457" marB="457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000" b="1" cap="none" spc="0" dirty="0">
                          <a:ln w="22225">
                            <a:solidFill>
                              <a:schemeClr val="accent2"/>
                            </a:solidFill>
                            <a:prstDash val="solid"/>
                          </a:ln>
                          <a:solidFill>
                            <a:schemeClr val="accent2">
                              <a:lumMod val="40000"/>
                              <a:lumOff val="60000"/>
                            </a:schemeClr>
                          </a:solidFill>
                          <a:effectLst/>
                        </a:rPr>
                        <a:t>1</a:t>
                      </a:r>
                    </a:p>
                  </a:txBody>
                  <a:tcPr marT="457" marB="45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000" b="1" cap="none" spc="0" dirty="0">
                          <a:ln w="22225">
                            <a:solidFill>
                              <a:schemeClr val="accent2"/>
                            </a:solidFill>
                            <a:prstDash val="solid"/>
                          </a:ln>
                          <a:solidFill>
                            <a:schemeClr val="accent2">
                              <a:lumMod val="40000"/>
                              <a:lumOff val="60000"/>
                            </a:schemeClr>
                          </a:solidFill>
                          <a:effectLst/>
                        </a:rPr>
                        <a:t>1</a:t>
                      </a:r>
                    </a:p>
                  </a:txBody>
                  <a:tcPr marT="457" marB="45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000" b="1" cap="none" spc="0" dirty="0">
                          <a:ln w="22225">
                            <a:solidFill>
                              <a:schemeClr val="accent2"/>
                            </a:solidFill>
                            <a:prstDash val="solid"/>
                          </a:ln>
                          <a:solidFill>
                            <a:schemeClr val="accent2">
                              <a:lumMod val="40000"/>
                              <a:lumOff val="60000"/>
                            </a:schemeClr>
                          </a:solidFill>
                          <a:effectLst/>
                        </a:rPr>
                        <a:t>-</a:t>
                      </a:r>
                    </a:p>
                  </a:txBody>
                  <a:tcPr marT="457" marB="45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000" b="1" cap="none" spc="0" dirty="0">
                          <a:ln w="22225">
                            <a:solidFill>
                              <a:schemeClr val="accent2"/>
                            </a:solidFill>
                            <a:prstDash val="solid"/>
                          </a:ln>
                          <a:solidFill>
                            <a:schemeClr val="accent2">
                              <a:lumMod val="40000"/>
                              <a:lumOff val="60000"/>
                            </a:schemeClr>
                          </a:solidFill>
                          <a:effectLst/>
                        </a:rPr>
                        <a:t>1</a:t>
                      </a:r>
                    </a:p>
                  </a:txBody>
                  <a:tcPr marT="457" marB="457"/>
                </a:tc>
                <a:tc>
                  <a:txBody>
                    <a:bodyPr/>
                    <a:lstStyle/>
                    <a:p>
                      <a:pPr algn="ctr"/>
                      <a:endParaRPr lang="th-TH" sz="2000" b="1" cap="none" spc="0" dirty="0">
                        <a:ln w="22225">
                          <a:solidFill>
                            <a:schemeClr val="accent2"/>
                          </a:solidFill>
                          <a:prstDash val="solid"/>
                        </a:ln>
                        <a:solidFill>
                          <a:schemeClr val="accent2">
                            <a:lumMod val="40000"/>
                            <a:lumOff val="60000"/>
                          </a:schemeClr>
                        </a:solidFill>
                        <a:effectLst/>
                      </a:endParaRPr>
                    </a:p>
                  </a:txBody>
                  <a:tcPr marT="457" marB="457"/>
                </a:tc>
                <a:extLst>
                  <a:ext uri="{0D108BD9-81ED-4DB2-BD59-A6C34878D82A}">
                    <a16:rowId xmlns:a16="http://schemas.microsoft.com/office/drawing/2014/main" val="358202241"/>
                  </a:ext>
                </a:extLst>
              </a:tr>
              <a:tr h="351039">
                <a:tc>
                  <a:txBody>
                    <a:bodyPr/>
                    <a:lstStyle/>
                    <a:p>
                      <a:pPr algn="ctr"/>
                      <a:r>
                        <a:rPr lang="th-TH" sz="1600" b="1" dirty="0">
                          <a:solidFill>
                            <a:schemeClr val="bg1"/>
                          </a:solidFill>
                        </a:rPr>
                        <a:t>รวม</a:t>
                      </a:r>
                    </a:p>
                  </a:txBody>
                  <a:tcPr marT="457" marB="457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000" b="1" cap="none" spc="0" dirty="0">
                          <a:ln w="22225">
                            <a:solidFill>
                              <a:schemeClr val="accent2"/>
                            </a:solidFill>
                            <a:prstDash val="solid"/>
                          </a:ln>
                          <a:solidFill>
                            <a:srgbClr val="002060"/>
                          </a:solidFill>
                          <a:effectLst/>
                        </a:rPr>
                        <a:t>42</a:t>
                      </a:r>
                    </a:p>
                  </a:txBody>
                  <a:tcPr marT="457" marB="457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000" b="1" cap="none" spc="0" dirty="0">
                          <a:ln w="22225">
                            <a:solidFill>
                              <a:schemeClr val="accent2"/>
                            </a:solidFill>
                            <a:prstDash val="solid"/>
                          </a:ln>
                          <a:solidFill>
                            <a:srgbClr val="002060"/>
                          </a:solidFill>
                          <a:effectLst/>
                        </a:rPr>
                        <a:t>31</a:t>
                      </a:r>
                    </a:p>
                  </a:txBody>
                  <a:tcPr marT="457" marB="457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000" b="1" cap="none" spc="0" dirty="0">
                          <a:ln w="22225">
                            <a:solidFill>
                              <a:schemeClr val="accent2"/>
                            </a:solidFill>
                            <a:prstDash val="solid"/>
                          </a:ln>
                          <a:solidFill>
                            <a:srgbClr val="002060"/>
                          </a:solidFill>
                          <a:effectLst/>
                        </a:rPr>
                        <a:t>11</a:t>
                      </a:r>
                    </a:p>
                  </a:txBody>
                  <a:tcPr marT="457" marB="457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000" b="1" cap="none" spc="0" dirty="0">
                          <a:ln w="22225">
                            <a:solidFill>
                              <a:schemeClr val="accent2"/>
                            </a:solidFill>
                            <a:prstDash val="solid"/>
                          </a:ln>
                          <a:solidFill>
                            <a:srgbClr val="002060"/>
                          </a:solidFill>
                          <a:effectLst/>
                        </a:rPr>
                        <a:t>31</a:t>
                      </a:r>
                    </a:p>
                  </a:txBody>
                  <a:tcPr marT="457" marB="457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h-TH" sz="2000" b="1" cap="none" spc="0" dirty="0">
                        <a:ln w="22225">
                          <a:solidFill>
                            <a:schemeClr val="accent2"/>
                          </a:solidFill>
                          <a:prstDash val="solid"/>
                        </a:ln>
                        <a:solidFill>
                          <a:srgbClr val="002060"/>
                        </a:solidFill>
                        <a:effectLst/>
                      </a:endParaRPr>
                    </a:p>
                  </a:txBody>
                  <a:tcPr marT="457" marB="457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45973369"/>
                  </a:ext>
                </a:extLst>
              </a:tr>
            </a:tbl>
          </a:graphicData>
        </a:graphic>
      </p:graphicFrame>
      <p:sp>
        <p:nvSpPr>
          <p:cNvPr id="3" name="กล่องข้อความ 2">
            <a:extLst>
              <a:ext uri="{FF2B5EF4-FFF2-40B4-BE49-F238E27FC236}">
                <a16:creationId xmlns:a16="http://schemas.microsoft.com/office/drawing/2014/main" id="{BAE0E058-BD93-8E00-CEA1-9287F2098779}"/>
              </a:ext>
            </a:extLst>
          </p:cNvPr>
          <p:cNvSpPr txBox="1"/>
          <p:nvPr/>
        </p:nvSpPr>
        <p:spPr>
          <a:xfrm>
            <a:off x="5652120" y="6376317"/>
            <a:ext cx="28604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dirty="0"/>
              <a:t>ข้อมูล ณ วันที่ </a:t>
            </a:r>
            <a:r>
              <a:rPr lang="en-US" sz="2400" dirty="0"/>
              <a:t>20 </a:t>
            </a:r>
            <a:r>
              <a:rPr lang="th-TH" sz="2400" dirty="0"/>
              <a:t>เม</a:t>
            </a:r>
            <a:r>
              <a:rPr lang="en-US" sz="2400" dirty="0"/>
              <a:t>.</a:t>
            </a:r>
            <a:r>
              <a:rPr lang="th-TH" sz="2400" dirty="0"/>
              <a:t>ย</a:t>
            </a:r>
            <a:r>
              <a:rPr lang="en-US" sz="2400" dirty="0"/>
              <a:t>.69</a:t>
            </a:r>
            <a:endParaRPr lang="th-TH" sz="2400" dirty="0"/>
          </a:p>
        </p:txBody>
      </p:sp>
    </p:spTree>
    <p:extLst>
      <p:ext uri="{BB962C8B-B14F-4D97-AF65-F5344CB8AC3E}">
        <p14:creationId xmlns:p14="http://schemas.microsoft.com/office/powerpoint/2010/main" val="251110636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3272DC-4139-B6B9-AB56-6B7EC3B594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>
            <a:extLst>
              <a:ext uri="{FF2B5EF4-FFF2-40B4-BE49-F238E27FC236}">
                <a16:creationId xmlns:a16="http://schemas.microsoft.com/office/drawing/2014/main" id="{7AD99B0A-1E69-9879-9D35-F18FBE91B9C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95635" y="114983"/>
            <a:ext cx="6752730" cy="578495"/>
          </a:xfrm>
          <a:solidFill>
            <a:srgbClr val="002060"/>
          </a:solidFill>
          <a:ln w="12700">
            <a:solidFill>
              <a:schemeClr val="bg1"/>
            </a:solidFill>
          </a:ln>
        </p:spPr>
        <p:txBody>
          <a:bodyPr>
            <a:noAutofit/>
          </a:bodyPr>
          <a:lstStyle/>
          <a:p>
            <a:r>
              <a:rPr lang="th-TH" sz="3600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          อัตรากำลังชั้นประทวน สภ.สะบ้าย้อย</a:t>
            </a:r>
          </a:p>
        </p:txBody>
      </p:sp>
      <p:pic>
        <p:nvPicPr>
          <p:cNvPr id="4" name="รูปภาพ 3">
            <a:extLst>
              <a:ext uri="{FF2B5EF4-FFF2-40B4-BE49-F238E27FC236}">
                <a16:creationId xmlns:a16="http://schemas.microsoft.com/office/drawing/2014/main" id="{BF9E5CD9-AAA9-6C93-A900-DEE6136AB6B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5635" y="115294"/>
            <a:ext cx="1243931" cy="598431"/>
          </a:xfrm>
          <a:prstGeom prst="rect">
            <a:avLst/>
          </a:prstGeom>
        </p:spPr>
      </p:pic>
      <p:pic>
        <p:nvPicPr>
          <p:cNvPr id="7" name="รูปภาพ 6">
            <a:extLst>
              <a:ext uri="{FF2B5EF4-FFF2-40B4-BE49-F238E27FC236}">
                <a16:creationId xmlns:a16="http://schemas.microsoft.com/office/drawing/2014/main" id="{D3BA17A7-2081-45DF-311B-26AC4E2D5FB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6678" y="114983"/>
            <a:ext cx="421485" cy="573937"/>
          </a:xfrm>
          <a:prstGeom prst="rect">
            <a:avLst/>
          </a:prstGeom>
        </p:spPr>
      </p:pic>
      <p:graphicFrame>
        <p:nvGraphicFramePr>
          <p:cNvPr id="5" name="ตาราง 4">
            <a:extLst>
              <a:ext uri="{FF2B5EF4-FFF2-40B4-BE49-F238E27FC236}">
                <a16:creationId xmlns:a16="http://schemas.microsoft.com/office/drawing/2014/main" id="{03BF9E3D-84D7-BF1B-9D81-B446DA4CE575}"/>
              </a:ext>
            </a:extLst>
          </p:cNvPr>
          <p:cNvGraphicFramePr>
            <a:graphicFrameLocks noGrp="1"/>
          </p:cNvGraphicFramePr>
          <p:nvPr/>
        </p:nvGraphicFramePr>
        <p:xfrm>
          <a:off x="179512" y="1052736"/>
          <a:ext cx="8784977" cy="294744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24136">
                  <a:extLst>
                    <a:ext uri="{9D8B030D-6E8A-4147-A177-3AD203B41FA5}">
                      <a16:colId xmlns:a16="http://schemas.microsoft.com/office/drawing/2014/main" val="162131274"/>
                    </a:ext>
                  </a:extLst>
                </a:gridCol>
                <a:gridCol w="1368152">
                  <a:extLst>
                    <a:ext uri="{9D8B030D-6E8A-4147-A177-3AD203B41FA5}">
                      <a16:colId xmlns:a16="http://schemas.microsoft.com/office/drawing/2014/main" val="1325226436"/>
                    </a:ext>
                  </a:extLst>
                </a:gridCol>
                <a:gridCol w="1303659">
                  <a:extLst>
                    <a:ext uri="{9D8B030D-6E8A-4147-A177-3AD203B41FA5}">
                      <a16:colId xmlns:a16="http://schemas.microsoft.com/office/drawing/2014/main" val="320759233"/>
                    </a:ext>
                  </a:extLst>
                </a:gridCol>
                <a:gridCol w="1360637">
                  <a:extLst>
                    <a:ext uri="{9D8B030D-6E8A-4147-A177-3AD203B41FA5}">
                      <a16:colId xmlns:a16="http://schemas.microsoft.com/office/drawing/2014/main" val="2188482679"/>
                    </a:ext>
                  </a:extLst>
                </a:gridCol>
                <a:gridCol w="1296144">
                  <a:extLst>
                    <a:ext uri="{9D8B030D-6E8A-4147-A177-3AD203B41FA5}">
                      <a16:colId xmlns:a16="http://schemas.microsoft.com/office/drawing/2014/main" val="3466051813"/>
                    </a:ext>
                  </a:extLst>
                </a:gridCol>
                <a:gridCol w="1224136">
                  <a:extLst>
                    <a:ext uri="{9D8B030D-6E8A-4147-A177-3AD203B41FA5}">
                      <a16:colId xmlns:a16="http://schemas.microsoft.com/office/drawing/2014/main" val="2837715274"/>
                    </a:ext>
                  </a:extLst>
                </a:gridCol>
                <a:gridCol w="1008113">
                  <a:extLst>
                    <a:ext uri="{9D8B030D-6E8A-4147-A177-3AD203B41FA5}">
                      <a16:colId xmlns:a16="http://schemas.microsoft.com/office/drawing/2014/main" val="3572407619"/>
                    </a:ext>
                  </a:extLst>
                </a:gridCol>
              </a:tblGrid>
              <a:tr h="351039">
                <a:tc>
                  <a:txBody>
                    <a:bodyPr/>
                    <a:lstStyle/>
                    <a:p>
                      <a:pPr algn="ctr"/>
                      <a:r>
                        <a:rPr lang="th-TH" sz="1600" dirty="0"/>
                        <a:t>ตำแหน่ง</a:t>
                      </a:r>
                    </a:p>
                  </a:txBody>
                  <a:tcPr marT="457" marB="45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1600" dirty="0"/>
                        <a:t>อนุญาต(นาย)</a:t>
                      </a:r>
                    </a:p>
                  </a:txBody>
                  <a:tcPr marT="457" marB="45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1600" dirty="0"/>
                        <a:t>คนครอง(นาย) ผบ.หมู่</a:t>
                      </a:r>
                    </a:p>
                  </a:txBody>
                  <a:tcPr marT="457" marB="457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h-TH" sz="16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คนครอง(นาย) 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h-TH" sz="16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นายร้อย 53 ปี</a:t>
                      </a:r>
                    </a:p>
                  </a:txBody>
                  <a:tcPr marT="457" marB="45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1600" dirty="0"/>
                        <a:t>อัตราว่าง(นาย)</a:t>
                      </a:r>
                    </a:p>
                  </a:txBody>
                  <a:tcPr marT="457" marB="45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1600" dirty="0"/>
                        <a:t>ปฏิบัติงานจริง</a:t>
                      </a:r>
                    </a:p>
                  </a:txBody>
                  <a:tcPr marT="457" marB="45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1600" dirty="0"/>
                        <a:t>หมายเหตุ</a:t>
                      </a:r>
                    </a:p>
                  </a:txBody>
                  <a:tcPr marT="457" marB="457"/>
                </a:tc>
                <a:extLst>
                  <a:ext uri="{0D108BD9-81ED-4DB2-BD59-A6C34878D82A}">
                    <a16:rowId xmlns:a16="http://schemas.microsoft.com/office/drawing/2014/main" val="1610646664"/>
                  </a:ext>
                </a:extLst>
              </a:tr>
              <a:tr h="351039">
                <a:tc>
                  <a:txBody>
                    <a:bodyPr/>
                    <a:lstStyle/>
                    <a:p>
                      <a:r>
                        <a:rPr lang="th-TH" sz="1600" b="1" dirty="0">
                          <a:solidFill>
                            <a:schemeClr val="bg1"/>
                          </a:solidFill>
                        </a:rPr>
                        <a:t>ผบ.หมู่(ป.)</a:t>
                      </a:r>
                    </a:p>
                  </a:txBody>
                  <a:tcPr marT="457" marB="457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000" b="1" cap="none" spc="0" dirty="0">
                          <a:ln w="22225">
                            <a:solidFill>
                              <a:schemeClr val="accent2"/>
                            </a:solidFill>
                            <a:prstDash val="solid"/>
                          </a:ln>
                          <a:solidFill>
                            <a:schemeClr val="accent2">
                              <a:lumMod val="40000"/>
                              <a:lumOff val="60000"/>
                            </a:schemeClr>
                          </a:solidFill>
                          <a:effectLst/>
                        </a:rPr>
                        <a:t>73</a:t>
                      </a:r>
                    </a:p>
                  </a:txBody>
                  <a:tcPr marT="457" marB="45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000" b="1" cap="none" spc="0" dirty="0">
                          <a:ln w="22225">
                            <a:solidFill>
                              <a:schemeClr val="accent2"/>
                            </a:solidFill>
                            <a:prstDash val="solid"/>
                          </a:ln>
                          <a:solidFill>
                            <a:schemeClr val="accent2">
                              <a:lumMod val="40000"/>
                              <a:lumOff val="60000"/>
                            </a:schemeClr>
                          </a:solidFill>
                          <a:effectLst/>
                        </a:rPr>
                        <a:t>51</a:t>
                      </a:r>
                    </a:p>
                  </a:txBody>
                  <a:tcPr marT="457" marB="45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000" b="1" cap="none" spc="0" dirty="0">
                          <a:ln w="22225">
                            <a:solidFill>
                              <a:schemeClr val="accent2"/>
                            </a:solidFill>
                            <a:prstDash val="solid"/>
                          </a:ln>
                          <a:solidFill>
                            <a:schemeClr val="accent2">
                              <a:lumMod val="40000"/>
                              <a:lumOff val="60000"/>
                            </a:schemeClr>
                          </a:solidFill>
                          <a:effectLst/>
                        </a:rPr>
                        <a:t>20</a:t>
                      </a:r>
                    </a:p>
                  </a:txBody>
                  <a:tcPr marT="457" marB="45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000" b="1" cap="none" spc="0" dirty="0">
                          <a:ln w="22225">
                            <a:solidFill>
                              <a:schemeClr val="accent2"/>
                            </a:solidFill>
                            <a:prstDash val="solid"/>
                          </a:ln>
                          <a:solidFill>
                            <a:schemeClr val="accent2">
                              <a:lumMod val="40000"/>
                              <a:lumOff val="60000"/>
                            </a:schemeClr>
                          </a:solidFill>
                          <a:effectLst/>
                        </a:rPr>
                        <a:t>2</a:t>
                      </a:r>
                    </a:p>
                  </a:txBody>
                  <a:tcPr marT="457" marB="45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000" b="1" cap="none" spc="0" dirty="0">
                          <a:ln w="22225">
                            <a:solidFill>
                              <a:schemeClr val="accent2"/>
                            </a:solidFill>
                            <a:prstDash val="solid"/>
                          </a:ln>
                          <a:solidFill>
                            <a:schemeClr val="accent2">
                              <a:lumMod val="40000"/>
                              <a:lumOff val="60000"/>
                            </a:schemeClr>
                          </a:solidFill>
                          <a:effectLst/>
                        </a:rPr>
                        <a:t>70</a:t>
                      </a:r>
                    </a:p>
                  </a:txBody>
                  <a:tcPr marT="457" marB="457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h-TH" sz="1400" b="1" i="0" u="none" strike="noStrike" kern="1200" cap="none" spc="0" normalizeH="0" baseline="0" noProof="0" dirty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ช่วยราชการ 2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h-TH" sz="1400" b="1" i="0" u="none" strike="noStrike" kern="1200" cap="none" spc="0" normalizeH="0" baseline="0" noProof="0" dirty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มาช่วย 1</a:t>
                      </a:r>
                    </a:p>
                  </a:txBody>
                  <a:tcPr marT="457" marB="457"/>
                </a:tc>
                <a:extLst>
                  <a:ext uri="{0D108BD9-81ED-4DB2-BD59-A6C34878D82A}">
                    <a16:rowId xmlns:a16="http://schemas.microsoft.com/office/drawing/2014/main" val="614961314"/>
                  </a:ext>
                </a:extLst>
              </a:tr>
              <a:tr h="17552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h-TH" sz="16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ผบ.หมู่(</a:t>
                      </a:r>
                      <a:r>
                        <a:rPr kumimoji="0" lang="th-TH" sz="1600" b="1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ผช</a:t>
                      </a:r>
                      <a:r>
                        <a:rPr kumimoji="0" lang="th-TH" sz="16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.พงส.)</a:t>
                      </a:r>
                    </a:p>
                  </a:txBody>
                  <a:tcPr marT="457" marB="457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000" b="1" cap="none" spc="0" dirty="0">
                          <a:ln w="22225">
                            <a:solidFill>
                              <a:schemeClr val="accent2"/>
                            </a:solidFill>
                            <a:prstDash val="solid"/>
                          </a:ln>
                          <a:solidFill>
                            <a:schemeClr val="accent2">
                              <a:lumMod val="40000"/>
                              <a:lumOff val="60000"/>
                            </a:schemeClr>
                          </a:solidFill>
                          <a:effectLst/>
                        </a:rPr>
                        <a:t>10</a:t>
                      </a:r>
                    </a:p>
                  </a:txBody>
                  <a:tcPr marT="457" marB="45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000" b="1" cap="none" spc="0" dirty="0">
                          <a:ln w="22225">
                            <a:solidFill>
                              <a:schemeClr val="accent2"/>
                            </a:solidFill>
                            <a:prstDash val="solid"/>
                          </a:ln>
                          <a:solidFill>
                            <a:schemeClr val="accent2">
                              <a:lumMod val="40000"/>
                              <a:lumOff val="60000"/>
                            </a:schemeClr>
                          </a:solidFill>
                          <a:effectLst/>
                        </a:rPr>
                        <a:t>7</a:t>
                      </a:r>
                    </a:p>
                  </a:txBody>
                  <a:tcPr marT="457" marB="45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000" b="1" cap="none" spc="0" dirty="0">
                          <a:ln w="22225">
                            <a:solidFill>
                              <a:schemeClr val="accent2"/>
                            </a:solidFill>
                            <a:prstDash val="solid"/>
                          </a:ln>
                          <a:solidFill>
                            <a:schemeClr val="accent2">
                              <a:lumMod val="40000"/>
                              <a:lumOff val="60000"/>
                            </a:schemeClr>
                          </a:solidFill>
                          <a:effectLst/>
                        </a:rPr>
                        <a:t>-</a:t>
                      </a:r>
                    </a:p>
                  </a:txBody>
                  <a:tcPr marT="457" marB="45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000" b="1" cap="none" spc="0" dirty="0">
                          <a:ln w="22225">
                            <a:solidFill>
                              <a:schemeClr val="accent2"/>
                            </a:solidFill>
                            <a:prstDash val="solid"/>
                          </a:ln>
                          <a:solidFill>
                            <a:schemeClr val="accent2">
                              <a:lumMod val="40000"/>
                              <a:lumOff val="60000"/>
                            </a:schemeClr>
                          </a:solidFill>
                          <a:effectLst/>
                        </a:rPr>
                        <a:t>3</a:t>
                      </a:r>
                    </a:p>
                  </a:txBody>
                  <a:tcPr marT="457" marB="45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000" b="1" cap="none" spc="0" dirty="0">
                          <a:ln w="22225">
                            <a:solidFill>
                              <a:schemeClr val="accent2"/>
                            </a:solidFill>
                            <a:prstDash val="solid"/>
                          </a:ln>
                          <a:solidFill>
                            <a:schemeClr val="accent2">
                              <a:lumMod val="40000"/>
                              <a:lumOff val="60000"/>
                            </a:schemeClr>
                          </a:solidFill>
                          <a:effectLst/>
                        </a:rPr>
                        <a:t>7</a:t>
                      </a:r>
                    </a:p>
                  </a:txBody>
                  <a:tcPr marT="457" marB="457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h-TH" sz="1400" b="1" i="0" u="none" strike="noStrike" kern="1200" cap="none" spc="0" normalizeH="0" baseline="0" noProof="0" dirty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-</a:t>
                      </a:r>
                    </a:p>
                  </a:txBody>
                  <a:tcPr marT="457" marB="457"/>
                </a:tc>
                <a:extLst>
                  <a:ext uri="{0D108BD9-81ED-4DB2-BD59-A6C34878D82A}">
                    <a16:rowId xmlns:a16="http://schemas.microsoft.com/office/drawing/2014/main" val="77381001"/>
                  </a:ext>
                </a:extLst>
              </a:tr>
              <a:tr h="17552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h-TH" sz="16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ผบ.หมู่(</a:t>
                      </a:r>
                      <a:r>
                        <a:rPr kumimoji="0" lang="th-TH" sz="1600" b="1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คผ</a:t>
                      </a:r>
                      <a:r>
                        <a:rPr kumimoji="0" lang="th-TH" sz="16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ศ.)</a:t>
                      </a:r>
                    </a:p>
                  </a:txBody>
                  <a:tcPr marT="457" marB="457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000" b="1" cap="none" spc="0" dirty="0">
                          <a:ln w="22225">
                            <a:solidFill>
                              <a:schemeClr val="accent2"/>
                            </a:solidFill>
                            <a:prstDash val="solid"/>
                          </a:ln>
                          <a:solidFill>
                            <a:schemeClr val="accent2">
                              <a:lumMod val="40000"/>
                              <a:lumOff val="60000"/>
                            </a:schemeClr>
                          </a:solidFill>
                          <a:effectLst/>
                        </a:rPr>
                        <a:t>2</a:t>
                      </a:r>
                    </a:p>
                  </a:txBody>
                  <a:tcPr marT="457" marB="45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000" b="1" cap="none" spc="0" dirty="0">
                          <a:ln w="22225">
                            <a:solidFill>
                              <a:schemeClr val="accent2"/>
                            </a:solidFill>
                            <a:prstDash val="solid"/>
                          </a:ln>
                          <a:solidFill>
                            <a:schemeClr val="accent2">
                              <a:lumMod val="40000"/>
                              <a:lumOff val="60000"/>
                            </a:schemeClr>
                          </a:solidFill>
                          <a:effectLst/>
                        </a:rPr>
                        <a:t>2</a:t>
                      </a:r>
                    </a:p>
                  </a:txBody>
                  <a:tcPr marT="457" marB="45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000" b="1" cap="none" spc="0" dirty="0">
                          <a:ln w="22225">
                            <a:solidFill>
                              <a:schemeClr val="accent2"/>
                            </a:solidFill>
                            <a:prstDash val="solid"/>
                          </a:ln>
                          <a:solidFill>
                            <a:schemeClr val="accent2">
                              <a:lumMod val="40000"/>
                              <a:lumOff val="60000"/>
                            </a:schemeClr>
                          </a:solidFill>
                          <a:effectLst/>
                        </a:rPr>
                        <a:t>-</a:t>
                      </a:r>
                    </a:p>
                  </a:txBody>
                  <a:tcPr marT="457" marB="45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000" b="1" cap="none" spc="0" dirty="0">
                          <a:ln w="22225">
                            <a:solidFill>
                              <a:schemeClr val="accent2"/>
                            </a:solidFill>
                            <a:prstDash val="solid"/>
                          </a:ln>
                          <a:solidFill>
                            <a:schemeClr val="accent2">
                              <a:lumMod val="40000"/>
                              <a:lumOff val="60000"/>
                            </a:schemeClr>
                          </a:solidFill>
                          <a:effectLst/>
                        </a:rPr>
                        <a:t>-</a:t>
                      </a:r>
                    </a:p>
                  </a:txBody>
                  <a:tcPr marT="457" marB="45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000" b="1" cap="none" spc="0" dirty="0">
                          <a:ln w="22225">
                            <a:solidFill>
                              <a:schemeClr val="accent2"/>
                            </a:solidFill>
                            <a:prstDash val="solid"/>
                          </a:ln>
                          <a:solidFill>
                            <a:schemeClr val="accent2">
                              <a:lumMod val="40000"/>
                              <a:lumOff val="60000"/>
                            </a:schemeClr>
                          </a:solidFill>
                          <a:effectLst/>
                        </a:rPr>
                        <a:t>2</a:t>
                      </a:r>
                    </a:p>
                  </a:txBody>
                  <a:tcPr marT="457" marB="45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1400" b="1" cap="none" spc="0" dirty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</a:rPr>
                        <a:t>-</a:t>
                      </a:r>
                    </a:p>
                  </a:txBody>
                  <a:tcPr marT="457" marB="457"/>
                </a:tc>
                <a:extLst>
                  <a:ext uri="{0D108BD9-81ED-4DB2-BD59-A6C34878D82A}">
                    <a16:rowId xmlns:a16="http://schemas.microsoft.com/office/drawing/2014/main" val="4230641368"/>
                  </a:ext>
                </a:extLst>
              </a:tr>
              <a:tr h="35103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h-TH" sz="16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ผบ.หมู่(สส.)</a:t>
                      </a:r>
                    </a:p>
                  </a:txBody>
                  <a:tcPr marT="457" marB="457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000" b="1" cap="none" spc="0" dirty="0">
                          <a:ln w="22225">
                            <a:solidFill>
                              <a:schemeClr val="accent2"/>
                            </a:solidFill>
                            <a:prstDash val="solid"/>
                          </a:ln>
                          <a:solidFill>
                            <a:schemeClr val="accent2">
                              <a:lumMod val="40000"/>
                              <a:lumOff val="60000"/>
                            </a:schemeClr>
                          </a:solidFill>
                          <a:effectLst/>
                        </a:rPr>
                        <a:t>9</a:t>
                      </a:r>
                    </a:p>
                  </a:txBody>
                  <a:tcPr marT="457" marB="45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000" b="1" cap="none" spc="0" dirty="0">
                          <a:ln w="22225">
                            <a:solidFill>
                              <a:schemeClr val="accent2"/>
                            </a:solidFill>
                            <a:prstDash val="solid"/>
                          </a:ln>
                          <a:solidFill>
                            <a:schemeClr val="accent2">
                              <a:lumMod val="40000"/>
                              <a:lumOff val="60000"/>
                            </a:schemeClr>
                          </a:solidFill>
                          <a:effectLst/>
                        </a:rPr>
                        <a:t>5</a:t>
                      </a:r>
                    </a:p>
                  </a:txBody>
                  <a:tcPr marT="457" marB="45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000" b="1" cap="none" spc="0" dirty="0">
                          <a:ln w="22225">
                            <a:solidFill>
                              <a:schemeClr val="accent2"/>
                            </a:solidFill>
                            <a:prstDash val="solid"/>
                          </a:ln>
                          <a:solidFill>
                            <a:schemeClr val="accent2">
                              <a:lumMod val="40000"/>
                              <a:lumOff val="60000"/>
                            </a:schemeClr>
                          </a:solidFill>
                          <a:effectLst/>
                        </a:rPr>
                        <a:t>4</a:t>
                      </a:r>
                    </a:p>
                  </a:txBody>
                  <a:tcPr marT="457" marB="45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000" b="1" cap="none" spc="0" dirty="0">
                          <a:ln w="22225">
                            <a:solidFill>
                              <a:schemeClr val="accent2"/>
                            </a:solidFill>
                            <a:prstDash val="solid"/>
                          </a:ln>
                          <a:solidFill>
                            <a:schemeClr val="accent2">
                              <a:lumMod val="40000"/>
                              <a:lumOff val="60000"/>
                            </a:schemeClr>
                          </a:solidFill>
                          <a:effectLst/>
                        </a:rPr>
                        <a:t>-</a:t>
                      </a:r>
                    </a:p>
                  </a:txBody>
                  <a:tcPr marT="457" marB="45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000" b="1" cap="none" spc="0" dirty="0">
                          <a:ln w="22225">
                            <a:solidFill>
                              <a:schemeClr val="accent2"/>
                            </a:solidFill>
                            <a:prstDash val="solid"/>
                          </a:ln>
                          <a:solidFill>
                            <a:schemeClr val="accent2">
                              <a:lumMod val="40000"/>
                              <a:lumOff val="60000"/>
                            </a:schemeClr>
                          </a:solidFill>
                          <a:effectLst/>
                        </a:rPr>
                        <a:t>9</a:t>
                      </a:r>
                    </a:p>
                  </a:txBody>
                  <a:tcPr marT="457" marB="45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1400" b="1" cap="none" spc="0" dirty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</a:rPr>
                        <a:t>-</a:t>
                      </a:r>
                    </a:p>
                  </a:txBody>
                  <a:tcPr marT="457" marB="457"/>
                </a:tc>
                <a:extLst>
                  <a:ext uri="{0D108BD9-81ED-4DB2-BD59-A6C34878D82A}">
                    <a16:rowId xmlns:a16="http://schemas.microsoft.com/office/drawing/2014/main" val="1210086206"/>
                  </a:ext>
                </a:extLst>
              </a:tr>
              <a:tr h="35103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h-TH" sz="16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ผบ.หมู่(จร.)</a:t>
                      </a:r>
                      <a:endParaRPr lang="th-TH" sz="1600" b="1" dirty="0">
                        <a:solidFill>
                          <a:schemeClr val="bg1"/>
                        </a:solidFill>
                      </a:endParaRPr>
                    </a:p>
                  </a:txBody>
                  <a:tcPr marT="457" marB="457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000" b="1" cap="none" spc="0" dirty="0">
                          <a:ln w="22225">
                            <a:solidFill>
                              <a:schemeClr val="accent2"/>
                            </a:solidFill>
                            <a:prstDash val="solid"/>
                          </a:ln>
                          <a:solidFill>
                            <a:schemeClr val="accent2">
                              <a:lumMod val="40000"/>
                              <a:lumOff val="60000"/>
                            </a:schemeClr>
                          </a:solidFill>
                          <a:effectLst/>
                        </a:rPr>
                        <a:t>3</a:t>
                      </a:r>
                    </a:p>
                  </a:txBody>
                  <a:tcPr marT="457" marB="45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000" b="1" cap="none" spc="0" dirty="0">
                          <a:ln w="22225">
                            <a:solidFill>
                              <a:schemeClr val="accent2"/>
                            </a:solidFill>
                            <a:prstDash val="solid"/>
                          </a:ln>
                          <a:solidFill>
                            <a:schemeClr val="accent2">
                              <a:lumMod val="40000"/>
                              <a:lumOff val="60000"/>
                            </a:schemeClr>
                          </a:solidFill>
                          <a:effectLst/>
                        </a:rPr>
                        <a:t>1</a:t>
                      </a:r>
                    </a:p>
                  </a:txBody>
                  <a:tcPr marT="457" marB="45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000" b="1" cap="none" spc="0" dirty="0">
                          <a:ln w="22225">
                            <a:solidFill>
                              <a:schemeClr val="accent2"/>
                            </a:solidFill>
                            <a:prstDash val="solid"/>
                          </a:ln>
                          <a:solidFill>
                            <a:schemeClr val="accent2">
                              <a:lumMod val="40000"/>
                              <a:lumOff val="60000"/>
                            </a:schemeClr>
                          </a:solidFill>
                          <a:effectLst/>
                        </a:rPr>
                        <a:t>2</a:t>
                      </a:r>
                    </a:p>
                  </a:txBody>
                  <a:tcPr marT="457" marB="45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000" b="1" cap="none" spc="0" dirty="0">
                          <a:ln w="22225">
                            <a:solidFill>
                              <a:schemeClr val="accent2"/>
                            </a:solidFill>
                            <a:prstDash val="solid"/>
                          </a:ln>
                          <a:solidFill>
                            <a:schemeClr val="accent2">
                              <a:lumMod val="40000"/>
                              <a:lumOff val="60000"/>
                            </a:schemeClr>
                          </a:solidFill>
                          <a:effectLst/>
                        </a:rPr>
                        <a:t>-</a:t>
                      </a:r>
                    </a:p>
                  </a:txBody>
                  <a:tcPr marT="457" marB="45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000" b="1" cap="none" spc="0" dirty="0">
                          <a:ln w="22225">
                            <a:solidFill>
                              <a:schemeClr val="accent2"/>
                            </a:solidFill>
                            <a:prstDash val="solid"/>
                          </a:ln>
                          <a:solidFill>
                            <a:schemeClr val="accent2">
                              <a:lumMod val="40000"/>
                              <a:lumOff val="60000"/>
                            </a:schemeClr>
                          </a:solidFill>
                          <a:effectLst/>
                        </a:rPr>
                        <a:t>3</a:t>
                      </a:r>
                    </a:p>
                  </a:txBody>
                  <a:tcPr marT="457" marB="45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1400" b="1" cap="none" spc="0" dirty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</a:rPr>
                        <a:t>-</a:t>
                      </a:r>
                    </a:p>
                  </a:txBody>
                  <a:tcPr marT="457" marB="457"/>
                </a:tc>
                <a:extLst>
                  <a:ext uri="{0D108BD9-81ED-4DB2-BD59-A6C34878D82A}">
                    <a16:rowId xmlns:a16="http://schemas.microsoft.com/office/drawing/2014/main" val="3570146133"/>
                  </a:ext>
                </a:extLst>
              </a:tr>
              <a:tr h="35103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h-TH" sz="16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ผบ.หมู่(</a:t>
                      </a:r>
                      <a:r>
                        <a:rPr kumimoji="0" lang="th-TH" sz="1600" b="1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นปพ</a:t>
                      </a:r>
                      <a:r>
                        <a:rPr kumimoji="0" lang="th-TH" sz="16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.)</a:t>
                      </a:r>
                      <a:endParaRPr lang="th-TH" sz="1600" b="1" dirty="0">
                        <a:solidFill>
                          <a:schemeClr val="bg1"/>
                        </a:solidFill>
                      </a:endParaRPr>
                    </a:p>
                  </a:txBody>
                  <a:tcPr marT="457" marB="457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000" b="1" cap="none" spc="0" dirty="0">
                          <a:ln w="22225">
                            <a:solidFill>
                              <a:schemeClr val="accent2"/>
                            </a:solidFill>
                            <a:prstDash val="solid"/>
                          </a:ln>
                          <a:solidFill>
                            <a:schemeClr val="accent2">
                              <a:lumMod val="40000"/>
                              <a:lumOff val="60000"/>
                            </a:schemeClr>
                          </a:solidFill>
                          <a:effectLst/>
                        </a:rPr>
                        <a:t>31</a:t>
                      </a:r>
                    </a:p>
                  </a:txBody>
                  <a:tcPr marT="457" marB="45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000" b="1" cap="none" spc="0" dirty="0">
                          <a:ln w="22225">
                            <a:solidFill>
                              <a:schemeClr val="accent2"/>
                            </a:solidFill>
                            <a:prstDash val="solid"/>
                          </a:ln>
                          <a:solidFill>
                            <a:schemeClr val="accent2">
                              <a:lumMod val="40000"/>
                              <a:lumOff val="60000"/>
                            </a:schemeClr>
                          </a:solidFill>
                          <a:effectLst/>
                        </a:rPr>
                        <a:t>28</a:t>
                      </a:r>
                    </a:p>
                  </a:txBody>
                  <a:tcPr marT="457" marB="45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000" b="1" cap="none" spc="0" dirty="0">
                          <a:ln w="22225">
                            <a:solidFill>
                              <a:schemeClr val="accent2"/>
                            </a:solidFill>
                            <a:prstDash val="solid"/>
                          </a:ln>
                          <a:solidFill>
                            <a:schemeClr val="accent2">
                              <a:lumMod val="40000"/>
                              <a:lumOff val="60000"/>
                            </a:schemeClr>
                          </a:solidFill>
                          <a:effectLst/>
                        </a:rPr>
                        <a:t>1</a:t>
                      </a:r>
                    </a:p>
                  </a:txBody>
                  <a:tcPr marT="457" marB="45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000" b="1" cap="none" spc="0" dirty="0">
                          <a:ln w="22225">
                            <a:solidFill>
                              <a:schemeClr val="accent2"/>
                            </a:solidFill>
                            <a:prstDash val="solid"/>
                          </a:ln>
                          <a:solidFill>
                            <a:schemeClr val="accent2">
                              <a:lumMod val="40000"/>
                              <a:lumOff val="60000"/>
                            </a:schemeClr>
                          </a:solidFill>
                          <a:effectLst/>
                        </a:rPr>
                        <a:t>2</a:t>
                      </a:r>
                    </a:p>
                  </a:txBody>
                  <a:tcPr marT="457" marB="45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000" b="1" cap="none" spc="0" dirty="0">
                          <a:ln w="22225">
                            <a:solidFill>
                              <a:schemeClr val="accent2"/>
                            </a:solidFill>
                            <a:prstDash val="solid"/>
                          </a:ln>
                          <a:solidFill>
                            <a:schemeClr val="accent2">
                              <a:lumMod val="40000"/>
                              <a:lumOff val="60000"/>
                            </a:schemeClr>
                          </a:solidFill>
                          <a:effectLst/>
                        </a:rPr>
                        <a:t>27</a:t>
                      </a:r>
                    </a:p>
                  </a:txBody>
                  <a:tcPr marT="457" marB="457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h-TH" sz="1400" b="1" i="0" u="none" strike="noStrike" kern="1200" cap="none" spc="0" normalizeH="0" baseline="0" noProof="0" dirty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ช่วยราชการ 2</a:t>
                      </a:r>
                    </a:p>
                  </a:txBody>
                  <a:tcPr marT="457" marB="457"/>
                </a:tc>
                <a:extLst>
                  <a:ext uri="{0D108BD9-81ED-4DB2-BD59-A6C34878D82A}">
                    <a16:rowId xmlns:a16="http://schemas.microsoft.com/office/drawing/2014/main" val="1528829481"/>
                  </a:ext>
                </a:extLst>
              </a:tr>
              <a:tr h="351039">
                <a:tc>
                  <a:txBody>
                    <a:bodyPr/>
                    <a:lstStyle/>
                    <a:p>
                      <a:pPr algn="ctr"/>
                      <a:r>
                        <a:rPr lang="th-TH" sz="2400" b="1" cap="none" spc="0" dirty="0">
                          <a:ln w="12700">
                            <a:solidFill>
                              <a:schemeClr val="tx2">
                                <a:lumMod val="75000"/>
                              </a:schemeClr>
                            </a:solidFill>
                            <a:prstDash val="solid"/>
                          </a:ln>
                          <a:pattFill prst="dkUpDiag">
                            <a:fgClr>
                              <a:schemeClr val="tx2"/>
                            </a:fgClr>
                            <a:bgClr>
                              <a:schemeClr val="tx2">
                                <a:lumMod val="20000"/>
                                <a:lumOff val="80000"/>
                              </a:schemeClr>
                            </a:bgClr>
                          </a:pattFill>
                          <a:effectLst>
                            <a:outerShdw dist="38100" dir="2640000" algn="bl" rotWithShape="0">
                              <a:schemeClr val="tx2">
                                <a:lumMod val="75000"/>
                              </a:schemeClr>
                            </a:outerShdw>
                          </a:effectLst>
                        </a:rPr>
                        <a:t>รวม</a:t>
                      </a:r>
                    </a:p>
                  </a:txBody>
                  <a:tcPr marT="457" marB="457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000" b="1" cap="none" spc="0" dirty="0">
                          <a:ln w="22225">
                            <a:solidFill>
                              <a:schemeClr val="accent2"/>
                            </a:solidFill>
                            <a:prstDash val="solid"/>
                          </a:ln>
                          <a:solidFill>
                            <a:srgbClr val="002060"/>
                          </a:solidFill>
                          <a:effectLst/>
                        </a:rPr>
                        <a:t>128</a:t>
                      </a:r>
                    </a:p>
                  </a:txBody>
                  <a:tcPr marT="457" marB="457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000" b="1" cap="none" spc="0" dirty="0">
                          <a:ln w="22225">
                            <a:solidFill>
                              <a:schemeClr val="accent2"/>
                            </a:solidFill>
                            <a:prstDash val="solid"/>
                          </a:ln>
                          <a:solidFill>
                            <a:srgbClr val="002060"/>
                          </a:solidFill>
                          <a:effectLst/>
                        </a:rPr>
                        <a:t>94</a:t>
                      </a:r>
                    </a:p>
                  </a:txBody>
                  <a:tcPr marT="457" marB="457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000" b="1" cap="none" spc="0" dirty="0">
                          <a:ln w="22225">
                            <a:solidFill>
                              <a:schemeClr val="accent2"/>
                            </a:solidFill>
                            <a:prstDash val="solid"/>
                          </a:ln>
                          <a:solidFill>
                            <a:srgbClr val="002060"/>
                          </a:solidFill>
                          <a:effectLst/>
                        </a:rPr>
                        <a:t>27</a:t>
                      </a:r>
                    </a:p>
                  </a:txBody>
                  <a:tcPr marT="457" marB="457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h-TH" sz="2000" b="1" i="0" u="none" strike="noStrike" kern="1200" cap="none" spc="0" normalizeH="0" baseline="0" noProof="0" dirty="0">
                          <a:ln w="22225">
                            <a:solidFill>
                              <a:srgbClr val="C0504D"/>
                            </a:solidFill>
                            <a:prstDash val="solid"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7</a:t>
                      </a:r>
                    </a:p>
                  </a:txBody>
                  <a:tcPr marT="457" marB="457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000" b="1" cap="none" spc="0" dirty="0">
                          <a:ln w="22225">
                            <a:solidFill>
                              <a:schemeClr val="accent2"/>
                            </a:solidFill>
                            <a:prstDash val="solid"/>
                          </a:ln>
                          <a:solidFill>
                            <a:srgbClr val="002060"/>
                          </a:solidFill>
                          <a:effectLst/>
                        </a:rPr>
                        <a:t>118</a:t>
                      </a:r>
                    </a:p>
                  </a:txBody>
                  <a:tcPr marT="457" marB="457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h-TH" sz="1400" b="1" i="0" u="none" strike="noStrike" kern="1200" cap="none" spc="0" normalizeH="0" baseline="0" noProof="0" dirty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ช่วยราชการ 4</a:t>
                      </a:r>
                    </a:p>
                  </a:txBody>
                  <a:tcPr marT="457" marB="457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45973369"/>
                  </a:ext>
                </a:extLst>
              </a:tr>
            </a:tbl>
          </a:graphicData>
        </a:graphic>
      </p:graphicFrame>
      <p:sp>
        <p:nvSpPr>
          <p:cNvPr id="3" name="กล่องข้อความ 2">
            <a:extLst>
              <a:ext uri="{FF2B5EF4-FFF2-40B4-BE49-F238E27FC236}">
                <a16:creationId xmlns:a16="http://schemas.microsoft.com/office/drawing/2014/main" id="{B585CDF1-DCD8-D2C5-7FC1-190CE28F4441}"/>
              </a:ext>
            </a:extLst>
          </p:cNvPr>
          <p:cNvSpPr txBox="1"/>
          <p:nvPr/>
        </p:nvSpPr>
        <p:spPr>
          <a:xfrm>
            <a:off x="1203268" y="6135653"/>
            <a:ext cx="28604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dirty="0"/>
              <a:t>ข้อมูล ณ วันที่ </a:t>
            </a:r>
            <a:r>
              <a:rPr lang="en-US" sz="2400" dirty="0"/>
              <a:t>20 </a:t>
            </a:r>
            <a:r>
              <a:rPr lang="th-TH" sz="2400" dirty="0"/>
              <a:t>เม</a:t>
            </a:r>
            <a:r>
              <a:rPr lang="en-US" sz="2400" dirty="0"/>
              <a:t>.</a:t>
            </a:r>
            <a:r>
              <a:rPr lang="th-TH" sz="2400" dirty="0"/>
              <a:t>ย</a:t>
            </a:r>
            <a:r>
              <a:rPr lang="en-US" sz="2400" dirty="0"/>
              <a:t>.69</a:t>
            </a:r>
            <a:endParaRPr lang="th-TH" sz="2400" dirty="0"/>
          </a:p>
        </p:txBody>
      </p:sp>
    </p:spTree>
    <p:extLst>
      <p:ext uri="{BB962C8B-B14F-4D97-AF65-F5344CB8AC3E}">
        <p14:creationId xmlns:p14="http://schemas.microsoft.com/office/powerpoint/2010/main" val="3382672604"/>
      </p:ext>
    </p:extLst>
  </p:cSld>
  <p:clrMapOvr>
    <a:masterClrMapping/>
  </p:clrMapOvr>
</p:sld>
</file>

<file path=ppt/theme/theme1.xml><?xml version="1.0" encoding="utf-8"?>
<a:theme xmlns:a="http://schemas.openxmlformats.org/drawingml/2006/main" name="ชุดรูปแบบของ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675</TotalTime>
  <Words>708</Words>
  <Application>Microsoft Office PowerPoint</Application>
  <PresentationFormat>นำเสนอทางหน้าจอ (4:3)</PresentationFormat>
  <Paragraphs>242</Paragraphs>
  <Slides>9</Slides>
  <Notes>0</Notes>
  <HiddenSlides>0</HiddenSlides>
  <MMClips>0</MMClips>
  <ScaleCrop>false</ScaleCrop>
  <HeadingPairs>
    <vt:vector size="6" baseType="variant">
      <vt:variant>
        <vt:lpstr>ฟอนต์ที่ถูกใช้</vt:lpstr>
      </vt:variant>
      <vt:variant>
        <vt:i4>3</vt:i4>
      </vt:variant>
      <vt:variant>
        <vt:lpstr>ธีม</vt:lpstr>
      </vt:variant>
      <vt:variant>
        <vt:i4>1</vt:i4>
      </vt:variant>
      <vt:variant>
        <vt:lpstr>ชื่อเรื่องสไลด์</vt:lpstr>
      </vt:variant>
      <vt:variant>
        <vt:i4>9</vt:i4>
      </vt:variant>
    </vt:vector>
  </HeadingPairs>
  <TitlesOfParts>
    <vt:vector size="13" baseType="lpstr">
      <vt:lpstr>Arial</vt:lpstr>
      <vt:lpstr>Calibri</vt:lpstr>
      <vt:lpstr>TH SarabunIT๙</vt:lpstr>
      <vt:lpstr>ชุดรูปแบบของ Office</vt:lpstr>
      <vt:lpstr>ข้อมูลผู้บริหารสถานีตำรวจภูธรสะบ้าย้อย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การจัดหน่วยและการวางกำลังของสถานีตำรวจภูธรสะบ้าย้อย</vt:lpstr>
      <vt:lpstr>          สถานภาพกำลังพล และขีดความสามารถ</vt:lpstr>
      <vt:lpstr>          อัตรากำลังชั้นสัญญาบัตร สภ.สะบ้าย้อย</vt:lpstr>
      <vt:lpstr>          อัตรากำลังชั้นประทวน สภ.สะบ้าย้อย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งานนำเสนอ PowerPoint</dc:title>
  <dc:creator>User</dc:creator>
  <cp:lastModifiedBy>User</cp:lastModifiedBy>
  <cp:revision>79</cp:revision>
  <dcterms:created xsi:type="dcterms:W3CDTF">2023-05-19T09:20:15Z</dcterms:created>
  <dcterms:modified xsi:type="dcterms:W3CDTF">2026-06-18T04:46:29Z</dcterms:modified>
</cp:coreProperties>
</file>